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notesMasterIdLst>
    <p:notesMasterId r:id="rId56"/>
  </p:notesMasterIdLst>
  <p:handoutMasterIdLst>
    <p:handoutMasterId r:id="rId57"/>
  </p:handoutMasterIdLst>
  <p:sldIdLst>
    <p:sldId id="256" r:id="rId2"/>
    <p:sldId id="397" r:id="rId3"/>
    <p:sldId id="346" r:id="rId4"/>
    <p:sldId id="257" r:id="rId5"/>
    <p:sldId id="270" r:id="rId6"/>
    <p:sldId id="275" r:id="rId7"/>
    <p:sldId id="276" r:id="rId8"/>
    <p:sldId id="352" r:id="rId9"/>
    <p:sldId id="351" r:id="rId10"/>
    <p:sldId id="277" r:id="rId11"/>
    <p:sldId id="347" r:id="rId12"/>
    <p:sldId id="294" r:id="rId13"/>
    <p:sldId id="348" r:id="rId14"/>
    <p:sldId id="349" r:id="rId15"/>
    <p:sldId id="350" r:id="rId16"/>
    <p:sldId id="353" r:id="rId17"/>
    <p:sldId id="354" r:id="rId18"/>
    <p:sldId id="420" r:id="rId19"/>
    <p:sldId id="421" r:id="rId20"/>
    <p:sldId id="422" r:id="rId21"/>
    <p:sldId id="355" r:id="rId22"/>
    <p:sldId id="356" r:id="rId23"/>
    <p:sldId id="400" r:id="rId24"/>
    <p:sldId id="357" r:id="rId25"/>
    <p:sldId id="359" r:id="rId26"/>
    <p:sldId id="374" r:id="rId27"/>
    <p:sldId id="360" r:id="rId28"/>
    <p:sldId id="361" r:id="rId29"/>
    <p:sldId id="358" r:id="rId30"/>
    <p:sldId id="364" r:id="rId31"/>
    <p:sldId id="365" r:id="rId32"/>
    <p:sldId id="370" r:id="rId33"/>
    <p:sldId id="376" r:id="rId34"/>
    <p:sldId id="378" r:id="rId35"/>
    <p:sldId id="379" r:id="rId36"/>
    <p:sldId id="380" r:id="rId37"/>
    <p:sldId id="381" r:id="rId38"/>
    <p:sldId id="382" r:id="rId39"/>
    <p:sldId id="383" r:id="rId40"/>
    <p:sldId id="384" r:id="rId41"/>
    <p:sldId id="377" r:id="rId42"/>
    <p:sldId id="385" r:id="rId43"/>
    <p:sldId id="386" r:id="rId44"/>
    <p:sldId id="387" r:id="rId45"/>
    <p:sldId id="388" r:id="rId46"/>
    <p:sldId id="389" r:id="rId47"/>
    <p:sldId id="395" r:id="rId48"/>
    <p:sldId id="391" r:id="rId49"/>
    <p:sldId id="392" r:id="rId50"/>
    <p:sldId id="390" r:id="rId51"/>
    <p:sldId id="393" r:id="rId52"/>
    <p:sldId id="375" r:id="rId53"/>
    <p:sldId id="333" r:id="rId54"/>
    <p:sldId id="423" r:id="rId55"/>
  </p:sldIdLst>
  <p:sldSz cx="9144000" cy="6858000" type="screen4x3"/>
  <p:notesSz cx="6662738" cy="9906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24"/>
  </p:normalViewPr>
  <p:slideViewPr>
    <p:cSldViewPr>
      <p:cViewPr varScale="1">
        <p:scale>
          <a:sx n="106" d="100"/>
          <a:sy n="106" d="100"/>
        </p:scale>
        <p:origin x="1800"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5300"/>
          </a:xfrm>
          <a:prstGeom prst="rect">
            <a:avLst/>
          </a:prstGeom>
        </p:spPr>
        <p:txBody>
          <a:bodyPr vert="horz" lIns="91440" tIns="45720" rIns="91440" bIns="45720" rtlCol="0"/>
          <a:lstStyle>
            <a:lvl1pPr algn="l" eaLnBrk="1" hangingPunct="1">
              <a:defRPr sz="1200">
                <a:latin typeface="Arial" pitchFamily="34" charset="0"/>
                <a:ea typeface="ＭＳ Ｐゴシック" pitchFamily="34" charset="-128"/>
                <a:cs typeface="+mn-cs"/>
              </a:defRPr>
            </a:lvl1pPr>
          </a:lstStyle>
          <a:p>
            <a:pPr>
              <a:defRPr/>
            </a:pPr>
            <a:endParaRPr lang="en-NZ"/>
          </a:p>
        </p:txBody>
      </p:sp>
      <p:sp>
        <p:nvSpPr>
          <p:cNvPr id="4" name="Footer Placeholder 3"/>
          <p:cNvSpPr>
            <a:spLocks noGrp="1"/>
          </p:cNvSpPr>
          <p:nvPr>
            <p:ph type="ftr" sz="quarter" idx="2"/>
          </p:nvPr>
        </p:nvSpPr>
        <p:spPr>
          <a:xfrm>
            <a:off x="0" y="9409113"/>
            <a:ext cx="2887663" cy="495300"/>
          </a:xfrm>
          <a:prstGeom prst="rect">
            <a:avLst/>
          </a:prstGeom>
        </p:spPr>
        <p:txBody>
          <a:bodyPr vert="horz" lIns="91440" tIns="45720" rIns="91440" bIns="45720" rtlCol="0" anchor="b"/>
          <a:lstStyle>
            <a:lvl1pPr algn="l" eaLnBrk="1" hangingPunct="1">
              <a:defRPr sz="1200">
                <a:latin typeface="Arial" pitchFamily="34" charset="0"/>
                <a:ea typeface="ＭＳ Ｐゴシック" pitchFamily="34" charset="-128"/>
                <a:cs typeface="+mn-cs"/>
              </a:defRPr>
            </a:lvl1pPr>
          </a:lstStyle>
          <a:p>
            <a:pPr>
              <a:defRPr/>
            </a:pPr>
            <a:endParaRPr lang="en-NZ"/>
          </a:p>
        </p:txBody>
      </p:sp>
      <p:sp>
        <p:nvSpPr>
          <p:cNvPr id="5" name="Slide Number Placeholder 4"/>
          <p:cNvSpPr>
            <a:spLocks noGrp="1"/>
          </p:cNvSpPr>
          <p:nvPr>
            <p:ph type="sldNum" sz="quarter" idx="3"/>
          </p:nvPr>
        </p:nvSpPr>
        <p:spPr>
          <a:xfrm>
            <a:off x="3773488" y="9409113"/>
            <a:ext cx="2887662"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0384586D-05B4-4F4C-B9B0-C120251BCF41}" type="slidenum">
              <a:rPr lang="en-NZ" altLang="en-US"/>
              <a:pPr>
                <a:defRPr/>
              </a:pPr>
              <a:t>‹#›</a:t>
            </a:fld>
            <a:endParaRPr lang="en-NZ" altLang="en-US"/>
          </a:p>
        </p:txBody>
      </p:sp>
    </p:spTree>
    <p:extLst>
      <p:ext uri="{BB962C8B-B14F-4D97-AF65-F5344CB8AC3E}">
        <p14:creationId xmlns:p14="http://schemas.microsoft.com/office/powerpoint/2010/main" val="3569259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87663" cy="4953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CA"/>
          </a:p>
        </p:txBody>
      </p:sp>
      <p:sp>
        <p:nvSpPr>
          <p:cNvPr id="3" name="Date Placeholder 2"/>
          <p:cNvSpPr>
            <a:spLocks noGrp="1"/>
          </p:cNvSpPr>
          <p:nvPr>
            <p:ph type="dt" idx="1"/>
          </p:nvPr>
        </p:nvSpPr>
        <p:spPr>
          <a:xfrm>
            <a:off x="3773488" y="0"/>
            <a:ext cx="2887662" cy="4953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CC52CAC6-B35D-4172-B74F-222B0179A519}" type="datetime1">
              <a:rPr lang="en-CA" altLang="en-US"/>
              <a:pPr>
                <a:defRPr/>
              </a:pPr>
              <a:t>2021-07-17</a:t>
            </a:fld>
            <a:endParaRPr lang="en-CA" altLang="en-US"/>
          </a:p>
        </p:txBody>
      </p:sp>
      <p:sp>
        <p:nvSpPr>
          <p:cNvPr id="4" name="Slide Image Placeholder 3"/>
          <p:cNvSpPr>
            <a:spLocks noGrp="1" noRot="1" noChangeAspect="1"/>
          </p:cNvSpPr>
          <p:nvPr>
            <p:ph type="sldImg" idx="2"/>
          </p:nvPr>
        </p:nvSpPr>
        <p:spPr>
          <a:xfrm>
            <a:off x="855663" y="742950"/>
            <a:ext cx="4953000" cy="3714750"/>
          </a:xfrm>
          <a:prstGeom prst="rect">
            <a:avLst/>
          </a:prstGeom>
          <a:noFill/>
          <a:ln w="12700">
            <a:solidFill>
              <a:prstClr val="black"/>
            </a:solidFill>
          </a:ln>
        </p:spPr>
        <p:txBody>
          <a:bodyPr vert="horz" lIns="91440" tIns="45720" rIns="91440" bIns="45720" rtlCol="0" anchor="ctr"/>
          <a:lstStyle/>
          <a:p>
            <a:pPr lvl="0"/>
            <a:endParaRPr lang="en-CA" noProof="0" dirty="0"/>
          </a:p>
        </p:txBody>
      </p:sp>
      <p:sp>
        <p:nvSpPr>
          <p:cNvPr id="5" name="Notes Placeholder 4"/>
          <p:cNvSpPr>
            <a:spLocks noGrp="1"/>
          </p:cNvSpPr>
          <p:nvPr>
            <p:ph type="body" sz="quarter" idx="3"/>
          </p:nvPr>
        </p:nvSpPr>
        <p:spPr>
          <a:xfrm>
            <a:off x="666750" y="4705350"/>
            <a:ext cx="5329238" cy="44577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CA" noProof="0"/>
          </a:p>
        </p:txBody>
      </p:sp>
      <p:sp>
        <p:nvSpPr>
          <p:cNvPr id="6" name="Footer Placeholder 5"/>
          <p:cNvSpPr>
            <a:spLocks noGrp="1"/>
          </p:cNvSpPr>
          <p:nvPr>
            <p:ph type="ftr" sz="quarter" idx="4"/>
          </p:nvPr>
        </p:nvSpPr>
        <p:spPr>
          <a:xfrm>
            <a:off x="0" y="9409113"/>
            <a:ext cx="2887663" cy="4953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CA"/>
          </a:p>
        </p:txBody>
      </p:sp>
      <p:sp>
        <p:nvSpPr>
          <p:cNvPr id="7" name="Slide Number Placeholder 6"/>
          <p:cNvSpPr>
            <a:spLocks noGrp="1"/>
          </p:cNvSpPr>
          <p:nvPr>
            <p:ph type="sldNum" sz="quarter" idx="5"/>
          </p:nvPr>
        </p:nvSpPr>
        <p:spPr>
          <a:xfrm>
            <a:off x="3773488" y="9409113"/>
            <a:ext cx="2887662"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754AFF3E-6FC9-4D6C-825D-A2E0966B14F6}" type="slidenum">
              <a:rPr lang="en-CA" altLang="en-US"/>
              <a:pPr>
                <a:defRPr/>
              </a:pPr>
              <a:t>‹#›</a:t>
            </a:fld>
            <a:endParaRPr lang="en-CA" altLang="en-US"/>
          </a:p>
        </p:txBody>
      </p:sp>
    </p:spTree>
    <p:extLst>
      <p:ext uri="{BB962C8B-B14F-4D97-AF65-F5344CB8AC3E}">
        <p14:creationId xmlns:p14="http://schemas.microsoft.com/office/powerpoint/2010/main" val="14229703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3pPr>
    <a:lvl4pPr marL="13716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spcBef>
                <a:spcPct val="0"/>
              </a:spcBef>
            </a:pPr>
            <a:endParaRPr lang="en-CA" altLang="en-US"/>
          </a:p>
        </p:txBody>
      </p:sp>
      <p:sp>
        <p:nvSpPr>
          <p:cNvPr id="13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27EAA64A-AD3F-4FBE-924A-49256A5F6388}" type="slidenum">
              <a:rPr lang="en-CA" altLang="en-US"/>
              <a:pPr>
                <a:spcBef>
                  <a:spcPct val="0"/>
                </a:spcBef>
              </a:pPr>
              <a:t>5</a:t>
            </a:fld>
            <a:endParaRPr lang="en-CA" altLang="en-US"/>
          </a:p>
        </p:txBody>
      </p:sp>
    </p:spTree>
    <p:extLst>
      <p:ext uri="{BB962C8B-B14F-4D97-AF65-F5344CB8AC3E}">
        <p14:creationId xmlns:p14="http://schemas.microsoft.com/office/powerpoint/2010/main" val="135084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9D542421-9C30-4F25-B825-9FE52C50626B}" type="slidenum">
              <a:rPr lang="en-CA" altLang="en-US"/>
              <a:pPr>
                <a:spcBef>
                  <a:spcPct val="0"/>
                </a:spcBef>
              </a:pPr>
              <a:t>8</a:t>
            </a:fld>
            <a:endParaRPr lang="en-CA" altLang="en-US"/>
          </a:p>
        </p:txBody>
      </p:sp>
    </p:spTree>
    <p:extLst>
      <p:ext uri="{BB962C8B-B14F-4D97-AF65-F5344CB8AC3E}">
        <p14:creationId xmlns:p14="http://schemas.microsoft.com/office/powerpoint/2010/main" val="2897147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F881B215-F722-4C3D-885E-794B6CC1A312}" type="slidenum">
              <a:rPr lang="en-CA" altLang="en-US"/>
              <a:pPr>
                <a:spcBef>
                  <a:spcPct val="0"/>
                </a:spcBef>
              </a:pPr>
              <a:t>9</a:t>
            </a:fld>
            <a:endParaRPr lang="en-CA" altLang="en-US"/>
          </a:p>
        </p:txBody>
      </p:sp>
    </p:spTree>
    <p:extLst>
      <p:ext uri="{BB962C8B-B14F-4D97-AF65-F5344CB8AC3E}">
        <p14:creationId xmlns:p14="http://schemas.microsoft.com/office/powerpoint/2010/main" val="26877410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000859F1-6FD4-4B59-9D35-6C3733D09D36}" type="slidenum">
              <a:rPr lang="en-CA" altLang="en-US"/>
              <a:pPr>
                <a:spcBef>
                  <a:spcPct val="0"/>
                </a:spcBef>
              </a:pPr>
              <a:t>12</a:t>
            </a:fld>
            <a:endParaRPr lang="en-CA" altLang="en-US"/>
          </a:p>
        </p:txBody>
      </p:sp>
    </p:spTree>
    <p:extLst>
      <p:ext uri="{BB962C8B-B14F-4D97-AF65-F5344CB8AC3E}">
        <p14:creationId xmlns:p14="http://schemas.microsoft.com/office/powerpoint/2010/main" val="4915647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a:p>
            <a:pPr eaLnBrk="1" hangingPunct="1">
              <a:spcBef>
                <a:spcPct val="0"/>
              </a:spcBef>
            </a:pPr>
            <a:endParaRPr lang="en-CA"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EAA2AADA-9973-498F-BC53-B3830A8B5CF3}" type="slidenum">
              <a:rPr lang="en-CA" altLang="en-US"/>
              <a:pPr>
                <a:spcBef>
                  <a:spcPct val="0"/>
                </a:spcBef>
              </a:pPr>
              <a:t>14</a:t>
            </a:fld>
            <a:endParaRPr lang="en-CA" altLang="en-US"/>
          </a:p>
        </p:txBody>
      </p:sp>
    </p:spTree>
    <p:extLst>
      <p:ext uri="{BB962C8B-B14F-4D97-AF65-F5344CB8AC3E}">
        <p14:creationId xmlns:p14="http://schemas.microsoft.com/office/powerpoint/2010/main" val="3348265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65DE6571-EA7A-4A87-94DF-6467C564C69D}" type="slidenum">
              <a:rPr lang="en-CA" altLang="en-US"/>
              <a:pPr>
                <a:spcBef>
                  <a:spcPct val="0"/>
                </a:spcBef>
              </a:pPr>
              <a:t>15</a:t>
            </a:fld>
            <a:endParaRPr lang="en-CA" altLang="en-US"/>
          </a:p>
        </p:txBody>
      </p:sp>
    </p:spTree>
    <p:extLst>
      <p:ext uri="{BB962C8B-B14F-4D97-AF65-F5344CB8AC3E}">
        <p14:creationId xmlns:p14="http://schemas.microsoft.com/office/powerpoint/2010/main" val="946206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582D89B2-E426-4284-81DB-0EE32C5DD7E6}" type="slidenum">
              <a:rPr lang="en-CA" altLang="en-US"/>
              <a:pPr>
                <a:spcBef>
                  <a:spcPct val="0"/>
                </a:spcBef>
              </a:pPr>
              <a:t>16</a:t>
            </a:fld>
            <a:endParaRPr lang="en-CA" altLang="en-US"/>
          </a:p>
        </p:txBody>
      </p:sp>
    </p:spTree>
    <p:extLst>
      <p:ext uri="{BB962C8B-B14F-4D97-AF65-F5344CB8AC3E}">
        <p14:creationId xmlns:p14="http://schemas.microsoft.com/office/powerpoint/2010/main" val="2333731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a:p>
            <a:pPr eaLnBrk="1" hangingPunct="1">
              <a:spcBef>
                <a:spcPct val="0"/>
              </a:spcBef>
            </a:pPr>
            <a:endParaRPr lang="en-CA" altLang="en-US"/>
          </a:p>
          <a:p>
            <a:pPr eaLnBrk="1" hangingPunct="1">
              <a:spcBef>
                <a:spcPct val="0"/>
              </a:spcBef>
            </a:pPr>
            <a:endParaRPr lang="en-CA" altLang="en-US"/>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18AF07B8-FED2-4E42-A0E4-BF55006587D0}" type="slidenum">
              <a:rPr lang="en-CA" altLang="en-US"/>
              <a:pPr>
                <a:spcBef>
                  <a:spcPct val="0"/>
                </a:spcBef>
              </a:pPr>
              <a:t>21</a:t>
            </a:fld>
            <a:endParaRPr lang="en-CA" altLang="en-US"/>
          </a:p>
        </p:txBody>
      </p:sp>
    </p:spTree>
    <p:extLst>
      <p:ext uri="{BB962C8B-B14F-4D97-AF65-F5344CB8AC3E}">
        <p14:creationId xmlns:p14="http://schemas.microsoft.com/office/powerpoint/2010/main" val="10098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4CA0220B-7A46-4108-8EE3-95D15B8AD340}" type="slidenum">
              <a:rPr lang="en-CA" altLang="en-US"/>
              <a:pPr>
                <a:spcBef>
                  <a:spcPct val="0"/>
                </a:spcBef>
              </a:pPr>
              <a:t>28</a:t>
            </a:fld>
            <a:endParaRPr lang="en-CA" altLang="en-US"/>
          </a:p>
        </p:txBody>
      </p:sp>
    </p:spTree>
    <p:extLst>
      <p:ext uri="{BB962C8B-B14F-4D97-AF65-F5344CB8AC3E}">
        <p14:creationId xmlns:p14="http://schemas.microsoft.com/office/powerpoint/2010/main" val="40933787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NZ" altLang="en-US"/>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ヒラギノ角ゴ Pro W3" charset="-128"/>
              </a:defRPr>
            </a:lvl3pPr>
            <a:lvl4pPr marL="1600200" indent="-228600">
              <a:spcBef>
                <a:spcPct val="30000"/>
              </a:spcBef>
              <a:defRPr sz="1200">
                <a:solidFill>
                  <a:schemeClr val="tx1"/>
                </a:solidFill>
                <a:latin typeface="Calibri" panose="020F0502020204030204" pitchFamily="34" charset="0"/>
                <a:ea typeface="ヒラギノ角ゴ Pro W3" charset="-128"/>
              </a:defRPr>
            </a:lvl4pPr>
            <a:lvl5pPr marL="2057400" indent="-228600">
              <a:spcBef>
                <a:spcPct val="30000"/>
              </a:spcBef>
              <a:defRPr sz="1200">
                <a:solidFill>
                  <a:schemeClr val="tx1"/>
                </a:solidFill>
                <a:latin typeface="Calibri" panose="020F050202020403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ヒラギノ角ゴ Pro W3" charset="-128"/>
              </a:defRPr>
            </a:lvl9pPr>
          </a:lstStyle>
          <a:p>
            <a:pPr>
              <a:spcBef>
                <a:spcPct val="0"/>
              </a:spcBef>
            </a:pPr>
            <a:fld id="{8BE9D322-B018-4260-8C8B-A4AD99395C41}" type="slidenum">
              <a:rPr lang="en-CA" altLang="en-US"/>
              <a:pPr>
                <a:spcBef>
                  <a:spcPct val="0"/>
                </a:spcBef>
              </a:pPr>
              <a:t>53</a:t>
            </a:fld>
            <a:endParaRPr lang="en-CA" altLang="en-US"/>
          </a:p>
        </p:txBody>
      </p:sp>
    </p:spTree>
    <p:extLst>
      <p:ext uri="{BB962C8B-B14F-4D97-AF65-F5344CB8AC3E}">
        <p14:creationId xmlns:p14="http://schemas.microsoft.com/office/powerpoint/2010/main" val="2712527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a:t>Click to edit Master title style</a:t>
            </a:r>
          </a:p>
        </p:txBody>
      </p:sp>
      <p:sp>
        <p:nvSpPr>
          <p:cNvPr id="11" name="Date Placeholder 27"/>
          <p:cNvSpPr>
            <a:spLocks noGrp="1"/>
          </p:cNvSpPr>
          <p:nvPr>
            <p:ph type="dt" sz="half" idx="10"/>
          </p:nvPr>
        </p:nvSpPr>
        <p:spPr/>
        <p:txBody>
          <a:bodyPr/>
          <a:lstStyle>
            <a:lvl1pPr>
              <a:defRPr smtClean="0"/>
            </a:lvl1pPr>
          </a:lstStyle>
          <a:p>
            <a:pPr>
              <a:defRPr/>
            </a:pPr>
            <a:fld id="{A278D566-E4A0-494B-8513-802AB99166C2}" type="datetime1">
              <a:rPr lang="en-CA" altLang="en-US"/>
              <a:pPr>
                <a:defRPr/>
              </a:pPr>
              <a:t>2021-07-17</a:t>
            </a:fld>
            <a:endParaRPr lang="en-CA" altLang="en-US"/>
          </a:p>
        </p:txBody>
      </p:sp>
      <p:sp>
        <p:nvSpPr>
          <p:cNvPr id="12" name="Footer Placeholder 16"/>
          <p:cNvSpPr>
            <a:spLocks noGrp="1"/>
          </p:cNvSpPr>
          <p:nvPr>
            <p:ph type="ftr" sz="quarter" idx="11"/>
          </p:nvPr>
        </p:nvSpPr>
        <p:spPr/>
        <p:txBody>
          <a:bodyPr/>
          <a:lstStyle>
            <a:lvl1pPr>
              <a:defRPr/>
            </a:lvl1pPr>
          </a:lstStyle>
          <a:p>
            <a:pPr>
              <a:defRPr/>
            </a:pPr>
            <a:endParaRPr lang="en-CA"/>
          </a:p>
        </p:txBody>
      </p:sp>
      <p:sp>
        <p:nvSpPr>
          <p:cNvPr id="13" name="Slide Number Placeholder 28"/>
          <p:cNvSpPr>
            <a:spLocks noGrp="1"/>
          </p:cNvSpPr>
          <p:nvPr>
            <p:ph type="sldNum" sz="quarter" idx="12"/>
          </p:nvPr>
        </p:nvSpPr>
        <p:spPr/>
        <p:txBody>
          <a:bodyPr/>
          <a:lstStyle>
            <a:lvl1pPr>
              <a:defRPr smtClean="0"/>
            </a:lvl1pPr>
          </a:lstStyle>
          <a:p>
            <a:pPr>
              <a:defRPr/>
            </a:pPr>
            <a:fld id="{9AAD6BF8-4862-4BCC-B11D-2FCE859990FC}" type="slidenum">
              <a:rPr lang="en-CA" altLang="en-US"/>
              <a:pPr>
                <a:defRPr/>
              </a:pPr>
              <a:t>‹#›</a:t>
            </a:fld>
            <a:endParaRPr lang="en-CA" altLang="en-US"/>
          </a:p>
        </p:txBody>
      </p:sp>
    </p:spTree>
    <p:extLst>
      <p:ext uri="{BB962C8B-B14F-4D97-AF65-F5344CB8AC3E}">
        <p14:creationId xmlns:p14="http://schemas.microsoft.com/office/powerpoint/2010/main" val="2212397849"/>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914400" y="1447800"/>
            <a:ext cx="7772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935F7030-85DB-4038-98D3-77ED2BB6CB75}" type="datetime1">
              <a:rPr lang="en-CA" altLang="en-US"/>
              <a:pPr>
                <a:defRPr/>
              </a:pPr>
              <a:t>2021-07-17</a:t>
            </a:fld>
            <a:endParaRPr lang="en-CA" altLang="en-US"/>
          </a:p>
        </p:txBody>
      </p:sp>
      <p:sp>
        <p:nvSpPr>
          <p:cNvPr id="5" name="Footer Placeholder 2"/>
          <p:cNvSpPr>
            <a:spLocks noGrp="1"/>
          </p:cNvSpPr>
          <p:nvPr>
            <p:ph type="ftr" sz="quarter" idx="11"/>
          </p:nvPr>
        </p:nvSpPr>
        <p:spPr/>
        <p:txBody>
          <a:bodyPr/>
          <a:lstStyle>
            <a:lvl1pPr>
              <a:defRPr/>
            </a:lvl1pPr>
          </a:lstStyle>
          <a:p>
            <a:pPr>
              <a:defRPr/>
            </a:pPr>
            <a:endParaRPr lang="en-CA"/>
          </a:p>
        </p:txBody>
      </p:sp>
      <p:sp>
        <p:nvSpPr>
          <p:cNvPr id="6" name="Slide Number Placeholder 22"/>
          <p:cNvSpPr>
            <a:spLocks noGrp="1"/>
          </p:cNvSpPr>
          <p:nvPr>
            <p:ph type="sldNum" sz="quarter" idx="12"/>
          </p:nvPr>
        </p:nvSpPr>
        <p:spPr/>
        <p:txBody>
          <a:bodyPr/>
          <a:lstStyle>
            <a:lvl1pPr>
              <a:defRPr/>
            </a:lvl1pPr>
          </a:lstStyle>
          <a:p>
            <a:pPr>
              <a:defRPr/>
            </a:pPr>
            <a:fld id="{AC0BC020-FCBD-4B80-8D2E-8AB250FCFB27}" type="slidenum">
              <a:rPr lang="en-CA" altLang="en-US"/>
              <a:pPr>
                <a:defRPr/>
              </a:pPr>
              <a:t>‹#›</a:t>
            </a:fld>
            <a:endParaRPr lang="en-CA" altLang="en-US"/>
          </a:p>
        </p:txBody>
      </p:sp>
    </p:spTree>
    <p:extLst>
      <p:ext uri="{BB962C8B-B14F-4D97-AF65-F5344CB8AC3E}">
        <p14:creationId xmlns:p14="http://schemas.microsoft.com/office/powerpoint/2010/main" val="16431417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a:t>Click to edit Master title style</a:t>
            </a:r>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9" name="Date Placeholder 3"/>
          <p:cNvSpPr>
            <a:spLocks noGrp="1"/>
          </p:cNvSpPr>
          <p:nvPr>
            <p:ph type="dt" sz="half" idx="10"/>
          </p:nvPr>
        </p:nvSpPr>
        <p:spPr/>
        <p:txBody>
          <a:bodyPr/>
          <a:lstStyle>
            <a:lvl1pPr>
              <a:defRPr smtClean="0"/>
            </a:lvl1pPr>
          </a:lstStyle>
          <a:p>
            <a:pPr>
              <a:defRPr/>
            </a:pPr>
            <a:fld id="{59D28F80-3C06-49C1-939B-47EE0A671EB8}" type="datetime1">
              <a:rPr lang="en-CA" altLang="en-US"/>
              <a:pPr>
                <a:defRPr/>
              </a:pPr>
              <a:t>2021-07-17</a:t>
            </a:fld>
            <a:endParaRPr lang="en-CA" altLang="en-US"/>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en-CA"/>
          </a:p>
        </p:txBody>
      </p:sp>
      <p:sp>
        <p:nvSpPr>
          <p:cNvPr id="11" name="Slide Number Placeholder 5"/>
          <p:cNvSpPr>
            <a:spLocks noGrp="1"/>
          </p:cNvSpPr>
          <p:nvPr>
            <p:ph type="sldNum" sz="quarter" idx="12"/>
          </p:nvPr>
        </p:nvSpPr>
        <p:spPr>
          <a:xfrm>
            <a:off x="146050" y="6208713"/>
            <a:ext cx="457200" cy="457200"/>
          </a:xfrm>
        </p:spPr>
        <p:txBody>
          <a:bodyPr/>
          <a:lstStyle>
            <a:lvl1pPr>
              <a:defRPr smtClean="0"/>
            </a:lvl1pPr>
          </a:lstStyle>
          <a:p>
            <a:pPr>
              <a:defRPr/>
            </a:pPr>
            <a:fld id="{0C7726FD-185F-420C-BB85-1EEE0282E94B}" type="slidenum">
              <a:rPr lang="en-CA" altLang="en-US"/>
              <a:pPr>
                <a:defRPr/>
              </a:pPr>
              <a:t>‹#›</a:t>
            </a:fld>
            <a:endParaRPr lang="en-CA" altLang="en-US"/>
          </a:p>
        </p:txBody>
      </p:sp>
    </p:spTree>
    <p:extLst>
      <p:ext uri="{BB962C8B-B14F-4D97-AF65-F5344CB8AC3E}">
        <p14:creationId xmlns:p14="http://schemas.microsoft.com/office/powerpoint/2010/main" val="304540850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91440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933950" y="1447800"/>
            <a:ext cx="374904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79437371-8660-457A-9DD9-0B5300F02CAA}" type="datetime1">
              <a:rPr lang="en-CA" altLang="en-US"/>
              <a:pPr>
                <a:defRPr/>
              </a:pPr>
              <a:t>2021-07-17</a:t>
            </a:fld>
            <a:endParaRPr lang="en-CA" altLang="en-US"/>
          </a:p>
        </p:txBody>
      </p:sp>
      <p:sp>
        <p:nvSpPr>
          <p:cNvPr id="6" name="Footer Placeholder 2"/>
          <p:cNvSpPr>
            <a:spLocks noGrp="1"/>
          </p:cNvSpPr>
          <p:nvPr>
            <p:ph type="ftr" sz="quarter" idx="11"/>
          </p:nvPr>
        </p:nvSpPr>
        <p:spPr/>
        <p:txBody>
          <a:bodyPr/>
          <a:lstStyle>
            <a:lvl1pPr>
              <a:defRPr/>
            </a:lvl1pPr>
          </a:lstStyle>
          <a:p>
            <a:pPr>
              <a:defRPr/>
            </a:pPr>
            <a:endParaRPr lang="en-CA"/>
          </a:p>
        </p:txBody>
      </p:sp>
      <p:sp>
        <p:nvSpPr>
          <p:cNvPr id="7" name="Slide Number Placeholder 22"/>
          <p:cNvSpPr>
            <a:spLocks noGrp="1"/>
          </p:cNvSpPr>
          <p:nvPr>
            <p:ph type="sldNum" sz="quarter" idx="12"/>
          </p:nvPr>
        </p:nvSpPr>
        <p:spPr/>
        <p:txBody>
          <a:bodyPr/>
          <a:lstStyle>
            <a:lvl1pPr>
              <a:defRPr/>
            </a:lvl1pPr>
          </a:lstStyle>
          <a:p>
            <a:pPr>
              <a:defRPr/>
            </a:pPr>
            <a:fld id="{735612F1-7B50-4F5A-B6E5-ABAA2BB998F3}" type="slidenum">
              <a:rPr lang="en-CA" altLang="en-US"/>
              <a:pPr>
                <a:defRPr/>
              </a:pPr>
              <a:t>‹#›</a:t>
            </a:fld>
            <a:endParaRPr lang="en-CA" altLang="en-US"/>
          </a:p>
        </p:txBody>
      </p:sp>
    </p:spTree>
    <p:extLst>
      <p:ext uri="{BB962C8B-B14F-4D97-AF65-F5344CB8AC3E}">
        <p14:creationId xmlns:p14="http://schemas.microsoft.com/office/powerpoint/2010/main" val="2671437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half" idx="4"/>
          </p:nvPr>
        </p:nvSpPr>
        <p:spPr>
          <a:xfrm>
            <a:off x="4953000" y="2247900"/>
            <a:ext cx="37338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13"/>
          <p:cNvSpPr>
            <a:spLocks noGrp="1"/>
          </p:cNvSpPr>
          <p:nvPr>
            <p:ph type="dt" sz="half" idx="10"/>
          </p:nvPr>
        </p:nvSpPr>
        <p:spPr/>
        <p:txBody>
          <a:bodyPr/>
          <a:lstStyle>
            <a:lvl1pPr>
              <a:defRPr/>
            </a:lvl1pPr>
          </a:lstStyle>
          <a:p>
            <a:pPr>
              <a:defRPr/>
            </a:pPr>
            <a:fld id="{6687BE58-4971-47AE-B279-91F3EC0EE275}" type="datetime1">
              <a:rPr lang="en-CA" altLang="en-US"/>
              <a:pPr>
                <a:defRPr/>
              </a:pPr>
              <a:t>2021-07-17</a:t>
            </a:fld>
            <a:endParaRPr lang="en-CA" altLang="en-US"/>
          </a:p>
        </p:txBody>
      </p:sp>
      <p:sp>
        <p:nvSpPr>
          <p:cNvPr id="8" name="Footer Placeholder 2"/>
          <p:cNvSpPr>
            <a:spLocks noGrp="1"/>
          </p:cNvSpPr>
          <p:nvPr>
            <p:ph type="ftr" sz="quarter" idx="11"/>
          </p:nvPr>
        </p:nvSpPr>
        <p:spPr/>
        <p:txBody>
          <a:bodyPr/>
          <a:lstStyle>
            <a:lvl1pPr>
              <a:defRPr/>
            </a:lvl1pPr>
          </a:lstStyle>
          <a:p>
            <a:pPr>
              <a:defRPr/>
            </a:pPr>
            <a:endParaRPr lang="en-CA"/>
          </a:p>
        </p:txBody>
      </p:sp>
      <p:sp>
        <p:nvSpPr>
          <p:cNvPr id="9" name="Slide Number Placeholder 22"/>
          <p:cNvSpPr>
            <a:spLocks noGrp="1"/>
          </p:cNvSpPr>
          <p:nvPr>
            <p:ph type="sldNum" sz="quarter" idx="12"/>
          </p:nvPr>
        </p:nvSpPr>
        <p:spPr/>
        <p:txBody>
          <a:bodyPr/>
          <a:lstStyle>
            <a:lvl1pPr>
              <a:defRPr/>
            </a:lvl1pPr>
          </a:lstStyle>
          <a:p>
            <a:pPr>
              <a:defRPr/>
            </a:pPr>
            <a:fld id="{1BF61453-1588-4EB6-AE52-7D3003FC1CAD}" type="slidenum">
              <a:rPr lang="en-CA" altLang="en-US"/>
              <a:pPr>
                <a:defRPr/>
              </a:pPr>
              <a:t>‹#›</a:t>
            </a:fld>
            <a:endParaRPr lang="en-CA" altLang="en-US"/>
          </a:p>
        </p:txBody>
      </p:sp>
    </p:spTree>
    <p:extLst>
      <p:ext uri="{BB962C8B-B14F-4D97-AF65-F5344CB8AC3E}">
        <p14:creationId xmlns:p14="http://schemas.microsoft.com/office/powerpoint/2010/main" val="12745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3"/>
          <p:cNvSpPr>
            <a:spLocks noGrp="1"/>
          </p:cNvSpPr>
          <p:nvPr>
            <p:ph type="dt" sz="half" idx="10"/>
          </p:nvPr>
        </p:nvSpPr>
        <p:spPr/>
        <p:txBody>
          <a:bodyPr/>
          <a:lstStyle>
            <a:lvl1pPr>
              <a:defRPr/>
            </a:lvl1pPr>
          </a:lstStyle>
          <a:p>
            <a:pPr>
              <a:defRPr/>
            </a:pPr>
            <a:fld id="{BB7DEB80-06E5-4622-A5A7-BA598CED51DB}" type="datetime1">
              <a:rPr lang="en-CA" altLang="en-US"/>
              <a:pPr>
                <a:defRPr/>
              </a:pPr>
              <a:t>2021-07-17</a:t>
            </a:fld>
            <a:endParaRPr lang="en-CA" altLang="en-US"/>
          </a:p>
        </p:txBody>
      </p:sp>
      <p:sp>
        <p:nvSpPr>
          <p:cNvPr id="4" name="Footer Placeholder 2"/>
          <p:cNvSpPr>
            <a:spLocks noGrp="1"/>
          </p:cNvSpPr>
          <p:nvPr>
            <p:ph type="ftr" sz="quarter" idx="11"/>
          </p:nvPr>
        </p:nvSpPr>
        <p:spPr/>
        <p:txBody>
          <a:bodyPr/>
          <a:lstStyle>
            <a:lvl1pPr>
              <a:defRPr/>
            </a:lvl1pPr>
          </a:lstStyle>
          <a:p>
            <a:pPr>
              <a:defRPr/>
            </a:pPr>
            <a:endParaRPr lang="en-CA"/>
          </a:p>
        </p:txBody>
      </p:sp>
      <p:sp>
        <p:nvSpPr>
          <p:cNvPr id="5" name="Slide Number Placeholder 22"/>
          <p:cNvSpPr>
            <a:spLocks noGrp="1"/>
          </p:cNvSpPr>
          <p:nvPr>
            <p:ph type="sldNum" sz="quarter" idx="12"/>
          </p:nvPr>
        </p:nvSpPr>
        <p:spPr/>
        <p:txBody>
          <a:bodyPr/>
          <a:lstStyle>
            <a:lvl1pPr>
              <a:defRPr/>
            </a:lvl1pPr>
          </a:lstStyle>
          <a:p>
            <a:pPr>
              <a:defRPr/>
            </a:pPr>
            <a:fld id="{5BC296AE-54C2-42B7-AF3E-A3F310961EF8}" type="slidenum">
              <a:rPr lang="en-CA" altLang="en-US"/>
              <a:pPr>
                <a:defRPr/>
              </a:pPr>
              <a:t>‹#›</a:t>
            </a:fld>
            <a:endParaRPr lang="en-CA" altLang="en-US"/>
          </a:p>
        </p:txBody>
      </p:sp>
    </p:spTree>
    <p:extLst>
      <p:ext uri="{BB962C8B-B14F-4D97-AF65-F5344CB8AC3E}">
        <p14:creationId xmlns:p14="http://schemas.microsoft.com/office/powerpoint/2010/main" val="1577632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AB52A776-EFB0-4D9C-824E-7995654C99EF}" type="datetime1">
              <a:rPr lang="en-CA" altLang="en-US"/>
              <a:pPr>
                <a:defRPr/>
              </a:pPr>
              <a:t>2021-07-17</a:t>
            </a:fld>
            <a:endParaRPr lang="en-CA" altLang="en-US"/>
          </a:p>
        </p:txBody>
      </p:sp>
      <p:sp>
        <p:nvSpPr>
          <p:cNvPr id="3" name="Footer Placeholder 2"/>
          <p:cNvSpPr>
            <a:spLocks noGrp="1"/>
          </p:cNvSpPr>
          <p:nvPr>
            <p:ph type="ftr" sz="quarter" idx="11"/>
          </p:nvPr>
        </p:nvSpPr>
        <p:spPr/>
        <p:txBody>
          <a:bodyPr/>
          <a:lstStyle>
            <a:lvl1pPr>
              <a:defRPr/>
            </a:lvl1pPr>
          </a:lstStyle>
          <a:p>
            <a:pPr>
              <a:defRPr/>
            </a:pPr>
            <a:endParaRPr lang="en-CA"/>
          </a:p>
        </p:txBody>
      </p:sp>
      <p:sp>
        <p:nvSpPr>
          <p:cNvPr id="4" name="Slide Number Placeholder 22"/>
          <p:cNvSpPr>
            <a:spLocks noGrp="1"/>
          </p:cNvSpPr>
          <p:nvPr>
            <p:ph type="sldNum" sz="quarter" idx="12"/>
          </p:nvPr>
        </p:nvSpPr>
        <p:spPr/>
        <p:txBody>
          <a:bodyPr/>
          <a:lstStyle>
            <a:lvl1pPr>
              <a:defRPr/>
            </a:lvl1pPr>
          </a:lstStyle>
          <a:p>
            <a:pPr>
              <a:defRPr/>
            </a:pPr>
            <a:fld id="{BF5FDA11-C8F9-4EA8-BBCA-B91BFF1A8525}" type="slidenum">
              <a:rPr lang="en-CA" altLang="en-US"/>
              <a:pPr>
                <a:defRPr/>
              </a:pPr>
              <a:t>‹#›</a:t>
            </a:fld>
            <a:endParaRPr lang="en-CA" altLang="en-US"/>
          </a:p>
        </p:txBody>
      </p:sp>
    </p:spTree>
    <p:extLst>
      <p:ext uri="{BB962C8B-B14F-4D97-AF65-F5344CB8AC3E}">
        <p14:creationId xmlns:p14="http://schemas.microsoft.com/office/powerpoint/2010/main" val="881017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smtClean="0"/>
            </a:lvl1pPr>
          </a:lstStyle>
          <a:p>
            <a:pPr>
              <a:defRPr/>
            </a:pPr>
            <a:fld id="{0AD02EAD-CE47-42F3-975C-1F7792055A69}" type="datetime1">
              <a:rPr lang="en-CA" altLang="en-US"/>
              <a:pPr>
                <a:defRPr/>
              </a:pPr>
              <a:t>2021-07-17</a:t>
            </a:fld>
            <a:endParaRPr lang="en-CA" altLang="en-US"/>
          </a:p>
        </p:txBody>
      </p:sp>
      <p:sp>
        <p:nvSpPr>
          <p:cNvPr id="8" name="Footer Placeholder 5"/>
          <p:cNvSpPr>
            <a:spLocks noGrp="1"/>
          </p:cNvSpPr>
          <p:nvPr>
            <p:ph type="ftr" sz="quarter" idx="11"/>
          </p:nvPr>
        </p:nvSpPr>
        <p:spPr/>
        <p:txBody>
          <a:bodyPr/>
          <a:lstStyle>
            <a:lvl1pPr>
              <a:defRPr/>
            </a:lvl1pPr>
          </a:lstStyle>
          <a:p>
            <a:pPr>
              <a:defRPr/>
            </a:pPr>
            <a:endParaRPr lang="en-CA"/>
          </a:p>
        </p:txBody>
      </p:sp>
      <p:sp>
        <p:nvSpPr>
          <p:cNvPr id="9" name="Slide Number Placeholder 6"/>
          <p:cNvSpPr>
            <a:spLocks noGrp="1"/>
          </p:cNvSpPr>
          <p:nvPr>
            <p:ph type="sldNum" sz="quarter" idx="12"/>
          </p:nvPr>
        </p:nvSpPr>
        <p:spPr/>
        <p:txBody>
          <a:bodyPr/>
          <a:lstStyle>
            <a:lvl1pPr>
              <a:defRPr smtClean="0"/>
            </a:lvl1pPr>
          </a:lstStyle>
          <a:p>
            <a:pPr>
              <a:defRPr/>
            </a:pPr>
            <a:fld id="{158B89F9-886F-41D3-BA07-3D1BBF39B06B}" type="slidenum">
              <a:rPr lang="en-CA" altLang="en-US"/>
              <a:pPr>
                <a:defRPr/>
              </a:pPr>
              <a:t>‹#›</a:t>
            </a:fld>
            <a:endParaRPr lang="en-CA" altLang="en-US"/>
          </a:p>
        </p:txBody>
      </p:sp>
    </p:spTree>
    <p:extLst>
      <p:ext uri="{BB962C8B-B14F-4D97-AF65-F5344CB8AC3E}">
        <p14:creationId xmlns:p14="http://schemas.microsoft.com/office/powerpoint/2010/main" val="2294828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dirty="0"/>
              <a:t>Click icon to add picture</a:t>
            </a:r>
          </a:p>
        </p:txBody>
      </p:sp>
      <p:sp>
        <p:nvSpPr>
          <p:cNvPr id="8" name="Date Placeholder 4"/>
          <p:cNvSpPr>
            <a:spLocks noGrp="1"/>
          </p:cNvSpPr>
          <p:nvPr>
            <p:ph type="dt" sz="half" idx="10"/>
          </p:nvPr>
        </p:nvSpPr>
        <p:spPr/>
        <p:txBody>
          <a:bodyPr/>
          <a:lstStyle>
            <a:lvl1pPr>
              <a:defRPr smtClean="0"/>
            </a:lvl1pPr>
          </a:lstStyle>
          <a:p>
            <a:pPr>
              <a:defRPr/>
            </a:pPr>
            <a:fld id="{54B75B92-80D5-4259-AD55-32CEEC21DBAE}" type="datetime1">
              <a:rPr lang="en-CA" altLang="en-US"/>
              <a:pPr>
                <a:defRPr/>
              </a:pPr>
              <a:t>2021-07-17</a:t>
            </a:fld>
            <a:endParaRPr lang="en-CA" altLang="en-US"/>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en-CA"/>
          </a:p>
        </p:txBody>
      </p:sp>
      <p:sp>
        <p:nvSpPr>
          <p:cNvPr id="10" name="Slide Number Placeholder 6"/>
          <p:cNvSpPr>
            <a:spLocks noGrp="1"/>
          </p:cNvSpPr>
          <p:nvPr>
            <p:ph type="sldNum" sz="quarter" idx="12"/>
          </p:nvPr>
        </p:nvSpPr>
        <p:spPr>
          <a:xfrm>
            <a:off x="146050" y="6208713"/>
            <a:ext cx="457200" cy="457200"/>
          </a:xfrm>
        </p:spPr>
        <p:txBody>
          <a:bodyPr/>
          <a:lstStyle>
            <a:lvl1pPr>
              <a:defRPr smtClean="0"/>
            </a:lvl1pPr>
          </a:lstStyle>
          <a:p>
            <a:pPr>
              <a:defRPr/>
            </a:pPr>
            <a:fld id="{863A0878-FE3D-4995-B2FD-7CF0F2A5C8CF}" type="slidenum">
              <a:rPr lang="en-CA" altLang="en-US"/>
              <a:pPr>
                <a:defRPr/>
              </a:pPr>
              <a:t>‹#›</a:t>
            </a:fld>
            <a:endParaRPr lang="en-CA" altLang="en-US"/>
          </a:p>
        </p:txBody>
      </p:sp>
    </p:spTree>
    <p:extLst>
      <p:ext uri="{BB962C8B-B14F-4D97-AF65-F5344CB8AC3E}">
        <p14:creationId xmlns:p14="http://schemas.microsoft.com/office/powerpoint/2010/main" val="3714539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C8299468-5994-4539-8C40-6E99A533970D}" type="datetime1">
              <a:rPr lang="en-CA" altLang="en-US"/>
              <a:pPr>
                <a:defRPr/>
              </a:pPr>
              <a:t>2021-07-17</a:t>
            </a:fld>
            <a:endParaRPr lang="en-CA" altLang="en-US"/>
          </a:p>
        </p:txBody>
      </p:sp>
      <p:sp>
        <p:nvSpPr>
          <p:cNvPr id="5" name="Footer Placeholder 2"/>
          <p:cNvSpPr>
            <a:spLocks noGrp="1"/>
          </p:cNvSpPr>
          <p:nvPr>
            <p:ph type="ftr" sz="quarter" idx="11"/>
          </p:nvPr>
        </p:nvSpPr>
        <p:spPr/>
        <p:txBody>
          <a:bodyPr/>
          <a:lstStyle>
            <a:lvl1pPr>
              <a:defRPr/>
            </a:lvl1pPr>
          </a:lstStyle>
          <a:p>
            <a:pPr>
              <a:defRPr/>
            </a:pPr>
            <a:endParaRPr lang="en-CA"/>
          </a:p>
        </p:txBody>
      </p:sp>
      <p:sp>
        <p:nvSpPr>
          <p:cNvPr id="6" name="Slide Number Placeholder 22"/>
          <p:cNvSpPr>
            <a:spLocks noGrp="1"/>
          </p:cNvSpPr>
          <p:nvPr>
            <p:ph type="sldNum" sz="quarter" idx="12"/>
          </p:nvPr>
        </p:nvSpPr>
        <p:spPr/>
        <p:txBody>
          <a:bodyPr/>
          <a:lstStyle>
            <a:lvl1pPr>
              <a:defRPr/>
            </a:lvl1pPr>
          </a:lstStyle>
          <a:p>
            <a:pPr>
              <a:defRPr/>
            </a:pPr>
            <a:fld id="{31D38901-8EF9-46B4-A43E-6045CEA2087C}" type="slidenum">
              <a:rPr lang="en-CA" altLang="en-US"/>
              <a:pPr>
                <a:defRPr/>
              </a:pPr>
              <a:t>‹#›</a:t>
            </a:fld>
            <a:endParaRPr lang="en-CA" altLang="en-US"/>
          </a:p>
        </p:txBody>
      </p:sp>
    </p:spTree>
    <p:extLst>
      <p:ext uri="{BB962C8B-B14F-4D97-AF65-F5344CB8AC3E}">
        <p14:creationId xmlns:p14="http://schemas.microsoft.com/office/powerpoint/2010/main" val="21995917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F6712DC6-E536-483C-89F5-35729655ED52}" type="datetime1">
              <a:rPr lang="en-CA" altLang="en-US"/>
              <a:pPr>
                <a:defRPr/>
              </a:pPr>
              <a:t>2021-07-17</a:t>
            </a:fld>
            <a:endParaRPr lang="en-CA" altLang="en-US"/>
          </a:p>
        </p:txBody>
      </p:sp>
      <p:sp>
        <p:nvSpPr>
          <p:cNvPr id="5" name="Footer Placeholder 2"/>
          <p:cNvSpPr>
            <a:spLocks noGrp="1"/>
          </p:cNvSpPr>
          <p:nvPr>
            <p:ph type="ftr" sz="quarter" idx="11"/>
          </p:nvPr>
        </p:nvSpPr>
        <p:spPr/>
        <p:txBody>
          <a:bodyPr/>
          <a:lstStyle>
            <a:lvl1pPr>
              <a:defRPr/>
            </a:lvl1pPr>
          </a:lstStyle>
          <a:p>
            <a:pPr>
              <a:defRPr/>
            </a:pPr>
            <a:endParaRPr lang="en-CA"/>
          </a:p>
        </p:txBody>
      </p:sp>
      <p:sp>
        <p:nvSpPr>
          <p:cNvPr id="6" name="Slide Number Placeholder 22"/>
          <p:cNvSpPr>
            <a:spLocks noGrp="1"/>
          </p:cNvSpPr>
          <p:nvPr>
            <p:ph type="sldNum" sz="quarter" idx="12"/>
          </p:nvPr>
        </p:nvSpPr>
        <p:spPr/>
        <p:txBody>
          <a:bodyPr/>
          <a:lstStyle>
            <a:lvl1pPr>
              <a:defRPr/>
            </a:lvl1pPr>
          </a:lstStyle>
          <a:p>
            <a:pPr>
              <a:defRPr/>
            </a:pPr>
            <a:fld id="{307D85CB-E75D-44AA-97BA-6B5E4E8ACCE8}" type="slidenum">
              <a:rPr lang="en-CA" altLang="en-US"/>
              <a:pPr>
                <a:defRPr/>
              </a:pPr>
              <a:t>‹#›</a:t>
            </a:fld>
            <a:endParaRPr lang="en-CA" altLang="en-US"/>
          </a:p>
        </p:txBody>
      </p:sp>
    </p:spTree>
    <p:extLst>
      <p:ext uri="{BB962C8B-B14F-4D97-AF65-F5344CB8AC3E}">
        <p14:creationId xmlns:p14="http://schemas.microsoft.com/office/powerpoint/2010/main" val="1185066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28"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smtClean="0">
                <a:solidFill>
                  <a:schemeClr val="tx2"/>
                </a:solidFill>
                <a:latin typeface="Perpetua" panose="02020502060401020303" pitchFamily="18" charset="0"/>
              </a:defRPr>
            </a:lvl1pPr>
          </a:lstStyle>
          <a:p>
            <a:pPr>
              <a:defRPr/>
            </a:pPr>
            <a:fld id="{9CA77D94-8BEC-4B63-876B-867D3E9705DC}" type="datetime1">
              <a:rPr lang="en-CA" altLang="en-US"/>
              <a:pPr>
                <a:defRPr/>
              </a:pPr>
              <a:t>2021-07-17</a:t>
            </a:fld>
            <a:endParaRPr lang="en-CA" alt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ea typeface="+mn-ea"/>
                <a:cs typeface="+mn-cs"/>
              </a:defRPr>
            </a:lvl1pPr>
          </a:lstStyle>
          <a:p>
            <a:pPr>
              <a:defRPr/>
            </a:pPr>
            <a:endParaRPr lang="en-CA"/>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eaLnBrk="1" hangingPunct="1">
              <a:defRPr sz="1400" smtClean="0">
                <a:solidFill>
                  <a:srgbClr val="FFFFFF"/>
                </a:solidFill>
                <a:latin typeface="Franklin Gothic Book" panose="020B0503020102020204" pitchFamily="34" charset="0"/>
              </a:defRPr>
            </a:lvl1pPr>
          </a:lstStyle>
          <a:p>
            <a:pPr>
              <a:defRPr/>
            </a:pPr>
            <a:fld id="{3F4F42AB-9D93-410F-999E-725324E03744}" type="slidenum">
              <a:rPr lang="en-CA" altLang="en-US"/>
              <a:pPr>
                <a:defRPr/>
              </a:pPr>
              <a:t>‹#›</a:t>
            </a:fld>
            <a:endParaRPr lang="en-CA" altLang="en-US"/>
          </a:p>
        </p:txBody>
      </p:sp>
    </p:spTree>
  </p:cSld>
  <p:clrMap bg1="lt1" tx1="dk1" bg2="lt2" tx2="dk2" accent1="accent1" accent2="accent2" accent3="accent3" accent4="accent4" accent5="accent5" accent6="accent6" hlink="hlink" folHlink="folHlink"/>
  <p:sldLayoutIdLst>
    <p:sldLayoutId id="2147484178" r:id="rId1"/>
    <p:sldLayoutId id="2147484171" r:id="rId2"/>
    <p:sldLayoutId id="2147484179" r:id="rId3"/>
    <p:sldLayoutId id="2147484172" r:id="rId4"/>
    <p:sldLayoutId id="2147484173" r:id="rId5"/>
    <p:sldLayoutId id="2147484174" r:id="rId6"/>
    <p:sldLayoutId id="2147484175" r:id="rId7"/>
    <p:sldLayoutId id="2147484180" r:id="rId8"/>
    <p:sldLayoutId id="2147484181" r:id="rId9"/>
    <p:sldLayoutId id="2147484176" r:id="rId10"/>
    <p:sldLayoutId id="2147484177" r:id="rId11"/>
  </p:sldLayoutIdLst>
  <p:txStyles>
    <p:titleStyle>
      <a:lvl1pPr algn="l" rtl="0" eaLnBrk="0" fontAlgn="base" hangingPunct="0">
        <a:spcBef>
          <a:spcPct val="0"/>
        </a:spcBef>
        <a:spcAft>
          <a:spcPct val="0"/>
        </a:spcAft>
        <a:defRPr sz="4000" kern="1200">
          <a:solidFill>
            <a:schemeClr val="tx2"/>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000">
          <a:solidFill>
            <a:schemeClr val="tx2"/>
          </a:solidFill>
          <a:latin typeface="Franklin Gothic Book" pitchFamily="34" charset="0"/>
          <a:ea typeface="MS PGothic" panose="020B0600070205080204" pitchFamily="34" charset="-128"/>
          <a:cs typeface="ＭＳ Ｐゴシック" charset="0"/>
        </a:defRPr>
      </a:lvl2pPr>
      <a:lvl3pPr algn="l" rtl="0" eaLnBrk="0" fontAlgn="base" hangingPunct="0">
        <a:spcBef>
          <a:spcPct val="0"/>
        </a:spcBef>
        <a:spcAft>
          <a:spcPct val="0"/>
        </a:spcAft>
        <a:defRPr sz="4000">
          <a:solidFill>
            <a:schemeClr val="tx2"/>
          </a:solidFill>
          <a:latin typeface="Franklin Gothic Book" pitchFamily="34" charset="0"/>
          <a:ea typeface="MS PGothic" panose="020B0600070205080204" pitchFamily="34" charset="-128"/>
          <a:cs typeface="ＭＳ Ｐゴシック" charset="0"/>
        </a:defRPr>
      </a:lvl3pPr>
      <a:lvl4pPr algn="l" rtl="0" eaLnBrk="0" fontAlgn="base" hangingPunct="0">
        <a:spcBef>
          <a:spcPct val="0"/>
        </a:spcBef>
        <a:spcAft>
          <a:spcPct val="0"/>
        </a:spcAft>
        <a:defRPr sz="4000">
          <a:solidFill>
            <a:schemeClr val="tx2"/>
          </a:solidFill>
          <a:latin typeface="Franklin Gothic Book" pitchFamily="34" charset="0"/>
          <a:ea typeface="MS PGothic" panose="020B0600070205080204" pitchFamily="34" charset="-128"/>
          <a:cs typeface="ＭＳ Ｐゴシック" charset="0"/>
        </a:defRPr>
      </a:lvl4pPr>
      <a:lvl5pPr algn="l" rtl="0" eaLnBrk="0" fontAlgn="base" hangingPunct="0">
        <a:spcBef>
          <a:spcPct val="0"/>
        </a:spcBef>
        <a:spcAft>
          <a:spcPct val="0"/>
        </a:spcAft>
        <a:defRPr sz="4000">
          <a:solidFill>
            <a:schemeClr val="tx2"/>
          </a:solidFill>
          <a:latin typeface="Franklin Gothic Book" pitchFamily="34" charset="0"/>
          <a:ea typeface="MS PGothic" panose="020B0600070205080204" pitchFamily="34" charset="-128"/>
          <a:cs typeface="ＭＳ Ｐゴシック"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S PGothic" panose="020B0600070205080204" pitchFamily="34" charset="-128"/>
          <a:cs typeface="ＭＳ Ｐゴシック" charset="0"/>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S PGothic" panose="020B0600070205080204" pitchFamily="34" charset="-128"/>
          <a:cs typeface="+mn-cs"/>
        </a:defRPr>
      </a:lvl2pPr>
      <a:lvl3pPr marL="822325" indent="-228600" algn="l" rtl="0" eaLnBrk="0" fontAlgn="base" hangingPunct="0">
        <a:spcBef>
          <a:spcPts val="375"/>
        </a:spcBef>
        <a:spcAft>
          <a:spcPct val="0"/>
        </a:spcAft>
        <a:buClr>
          <a:srgbClr val="E2B1B4"/>
        </a:buClr>
        <a:buSzPct val="85000"/>
        <a:buFont typeface="Wingdings 2" panose="05020102010507070707" pitchFamily="18" charset="2"/>
        <a:buChar char=""/>
        <a:defRPr sz="2000" kern="1200">
          <a:solidFill>
            <a:schemeClr val="tx1"/>
          </a:solidFill>
          <a:latin typeface="+mn-lt"/>
          <a:ea typeface="ヒラギノ角ゴ Pro W3" charset="-128"/>
          <a:cs typeface="ヒラギノ角ゴ Pro W3" charset="-128"/>
        </a:defRPr>
      </a:lvl3pPr>
      <a:lvl4pPr marL="1096963" indent="-228600" algn="l" rtl="0" eaLnBrk="0" fontAlgn="base" hangingPunct="0">
        <a:spcBef>
          <a:spcPts val="375"/>
        </a:spcBef>
        <a:spcAft>
          <a:spcPct val="0"/>
        </a:spcAft>
        <a:buClr>
          <a:srgbClr val="FF953E"/>
        </a:buClr>
        <a:buSzPct val="80000"/>
        <a:buFont typeface="Wingdings 2" panose="05020102010507070707" pitchFamily="18" charset="2"/>
        <a:buChar char=""/>
        <a:defRPr sz="2000" kern="1200">
          <a:solidFill>
            <a:schemeClr val="tx1"/>
          </a:solidFill>
          <a:latin typeface="+mn-lt"/>
          <a:ea typeface="ヒラギノ角ゴ Pro W3" charset="-128"/>
          <a:cs typeface="ヒラギノ角ゴ Pro W3" charset="0"/>
        </a:defRPr>
      </a:lvl4pPr>
      <a:lvl5pPr marL="1371600" indent="-228600" algn="l" rtl="0" eaLnBrk="0" fontAlgn="base" hangingPunct="0">
        <a:spcBef>
          <a:spcPts val="375"/>
        </a:spcBef>
        <a:spcAft>
          <a:spcPct val="0"/>
        </a:spcAft>
        <a:buClr>
          <a:srgbClr val="FF953E"/>
        </a:buClr>
        <a:buChar char="o"/>
        <a:defRPr sz="2000" kern="1200">
          <a:solidFill>
            <a:schemeClr val="tx1"/>
          </a:solidFill>
          <a:latin typeface="+mn-lt"/>
          <a:ea typeface="ヒラギノ角ゴ Pro W3" charset="-128"/>
          <a:cs typeface="ヒラギノ角ゴ Pro W3" charset="0"/>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cambridge.org/core/journals/behavioral-and-brain-sciences/article/cnsimmune-system-interactions-conditioning-phenomena/9EDBFDAE6E36CB4B96B1DD353C5963AB"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nejm.org/doi/full/10.1056/NEJM199108293250903" TargetMode="Externa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northottawawellnessfoundation.org/wp-content/uploads/2018/04/PerceivedStressScale.pdf" TargetMode="External"/><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sciencedirect.com/science/article/pii/0006322388902727"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d1wqtxts1xzle7.cloudfront.net/31009063/viewcontent.pdf?1363992127=&amp;response-content-disposition=inline%3B+filename%3DChronic_psychological_stress_and_the_reg.pdf&amp;Expires=1596494921&amp;Signature=VDoA2iFxN6f2~AXRI1mo9fkBpiuK1FLaom9zwISvd9e1PPa~Im28NhBChFlm6R4d3cXWMEG4-6TYPXkaPVxTIGnY7mQN53RlnSEEdKtgILFM~a~VDE099yqmMTrJeDhukgHeW2mi0UDPsM33CUH00lbIHmOOPd9ZfRBu3NYHh8B2gYO9kzwslhFh9a2WujNVWev05DqiM3776ie1TGn0abXKozatO6Jno~yAgd7PVNUElOqUkJ7N6rAaHXfLdjKUB669-YNSNDdcGSJMgUFjDsN5JLsPihN1wCr9ek6xE80gHfzMKNupxZGjE8wGLR9U~IJLCdK~WxETBZXizirL5w__&amp;Key-Pair-Id=APKAJLOHF5GGSLRBV4ZA"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nyaspubs.onlinelibrary.wiley.com/doi/pdfdirect/10.1111/j.1749-6632.1999.tb08103.x"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hyperlink" Target="https://journals.sagepub.com/doi/pdf/10.1177/1559827610395467"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ctrTitle"/>
          </p:nvPr>
        </p:nvSpPr>
        <p:spPr>
          <a:xfrm>
            <a:off x="457200" y="1506538"/>
            <a:ext cx="8229600" cy="1470025"/>
          </a:xfrm>
        </p:spPr>
        <p:txBody>
          <a:bodyPr/>
          <a:lstStyle/>
          <a:p>
            <a:pPr eaLnBrk="1" hangingPunct="1"/>
            <a:r>
              <a:rPr lang="en-CA" altLang="en-US"/>
              <a:t>Psychoneuroimmunology</a:t>
            </a:r>
          </a:p>
        </p:txBody>
      </p:sp>
      <p:pic>
        <p:nvPicPr>
          <p:cNvPr id="3" name="Picture 2"/>
          <p:cNvPicPr>
            <a:picLocks noChangeAspect="1"/>
          </p:cNvPicPr>
          <p:nvPr/>
        </p:nvPicPr>
        <p:blipFill>
          <a:blip r:embed="rId2"/>
          <a:stretch>
            <a:fillRect/>
          </a:stretch>
        </p:blipFill>
        <p:spPr>
          <a:xfrm>
            <a:off x="3219450" y="3573016"/>
            <a:ext cx="2552700" cy="27717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914400" y="44450"/>
            <a:ext cx="7772400" cy="1143000"/>
          </a:xfrm>
        </p:spPr>
        <p:txBody>
          <a:bodyPr/>
          <a:lstStyle/>
          <a:p>
            <a:r>
              <a:rPr lang="en-NZ" altLang="en-US" dirty="0"/>
              <a:t>Are symptoms always real?</a:t>
            </a:r>
          </a:p>
        </p:txBody>
      </p:sp>
      <p:sp>
        <p:nvSpPr>
          <p:cNvPr id="9219" name="Content Placeholder 2"/>
          <p:cNvSpPr>
            <a:spLocks noGrp="1"/>
          </p:cNvSpPr>
          <p:nvPr>
            <p:ph sz="quarter" idx="1"/>
          </p:nvPr>
        </p:nvSpPr>
        <p:spPr>
          <a:xfrm>
            <a:off x="467544" y="1268760"/>
            <a:ext cx="4464819" cy="4718050"/>
          </a:xfrm>
        </p:spPr>
        <p:txBody>
          <a:bodyPr/>
          <a:lstStyle/>
          <a:p>
            <a:r>
              <a:rPr lang="en-NZ" altLang="en-US" sz="2800" b="1" dirty="0"/>
              <a:t>Medical Student Syndrome: </a:t>
            </a:r>
            <a:r>
              <a:rPr lang="en-NZ" altLang="en-US" sz="2800" dirty="0"/>
              <a:t>is a condition frequently reported in medical students, who perceive themselves or others to be experiencing the symptoms of the disease(s) they are studying</a:t>
            </a:r>
          </a:p>
          <a:p>
            <a:r>
              <a:rPr lang="en-NZ" altLang="en-US" sz="2800" b="1" dirty="0"/>
              <a:t>Mass psychogenic illness…</a:t>
            </a:r>
          </a:p>
          <a:p>
            <a:r>
              <a:rPr lang="en-NZ" altLang="en-US" sz="2800" dirty="0"/>
              <a:t>Stress is not helpful, but seeking advice is always important</a:t>
            </a:r>
          </a:p>
        </p:txBody>
      </p:sp>
      <p:pic>
        <p:nvPicPr>
          <p:cNvPr id="92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9338" y="1449388"/>
            <a:ext cx="4084637"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914400" y="44450"/>
            <a:ext cx="7772400" cy="1143000"/>
          </a:xfrm>
        </p:spPr>
        <p:txBody>
          <a:bodyPr/>
          <a:lstStyle/>
          <a:p>
            <a:pPr eaLnBrk="1" hangingPunct="1"/>
            <a:r>
              <a:rPr lang="en-CA" altLang="en-US"/>
              <a:t>Introduction to PNI</a:t>
            </a:r>
          </a:p>
        </p:txBody>
      </p:sp>
      <p:sp>
        <p:nvSpPr>
          <p:cNvPr id="10243" name="Content Placeholder 2"/>
          <p:cNvSpPr>
            <a:spLocks noGrp="1"/>
          </p:cNvSpPr>
          <p:nvPr>
            <p:ph sz="quarter" idx="1"/>
          </p:nvPr>
        </p:nvSpPr>
        <p:spPr/>
        <p:txBody>
          <a:bodyPr/>
          <a:lstStyle/>
          <a:p>
            <a:pPr eaLnBrk="1" hangingPunct="1"/>
            <a:r>
              <a:rPr lang="en-CA" altLang="en-US" sz="2800" b="1"/>
              <a:t>Psychoneuroimmunology (PNI) </a:t>
            </a:r>
            <a:r>
              <a:rPr lang="en-CA" altLang="en-US" sz="2800"/>
              <a:t>is an in interdisciplinary field concerned with the relationships between the nervous system and immune system, and the impact of these relationships on disease.</a:t>
            </a:r>
          </a:p>
          <a:p>
            <a:pPr eaLnBrk="1" hangingPunct="1">
              <a:buFont typeface="Wingdings 2" panose="05020102010507070707" pitchFamily="18" charset="2"/>
              <a:buNone/>
            </a:pPr>
            <a:endParaRPr lang="en-CA" altLang="en-US" sz="2800"/>
          </a:p>
          <a:p>
            <a:pPr eaLnBrk="1" hangingPunct="1"/>
            <a:r>
              <a:rPr lang="en-CA" altLang="en-US" sz="2800"/>
              <a:t>Psycho = psychosocial processes</a:t>
            </a:r>
          </a:p>
          <a:p>
            <a:pPr eaLnBrk="1" hangingPunct="1"/>
            <a:r>
              <a:rPr lang="en-CA" altLang="en-US" sz="2800"/>
              <a:t>Neuro = nervous system processes</a:t>
            </a:r>
          </a:p>
          <a:p>
            <a:pPr eaLnBrk="1" hangingPunct="1"/>
            <a:r>
              <a:rPr lang="en-CA" altLang="en-US" sz="2800"/>
              <a:t>Immunology = immune system processes</a:t>
            </a:r>
          </a:p>
          <a:p>
            <a:pPr eaLnBrk="1" hangingPunct="1"/>
            <a:endParaRPr lang="en-CA" altLang="en-US" sz="2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CA" altLang="en-US"/>
              <a:t>Historical Foundations</a:t>
            </a:r>
          </a:p>
        </p:txBody>
      </p:sp>
      <p:sp>
        <p:nvSpPr>
          <p:cNvPr id="11267" name="Content Placeholder 2"/>
          <p:cNvSpPr>
            <a:spLocks noGrp="1"/>
          </p:cNvSpPr>
          <p:nvPr>
            <p:ph sz="quarter" idx="1"/>
          </p:nvPr>
        </p:nvSpPr>
        <p:spPr>
          <a:xfrm>
            <a:off x="914400" y="1447800"/>
            <a:ext cx="4449763" cy="4572000"/>
          </a:xfrm>
        </p:spPr>
        <p:txBody>
          <a:bodyPr/>
          <a:lstStyle/>
          <a:p>
            <a:pPr eaLnBrk="1" hangingPunct="1"/>
            <a:r>
              <a:rPr lang="en-CA" altLang="en-US" sz="2800" b="1"/>
              <a:t>Hans Selye </a:t>
            </a:r>
            <a:r>
              <a:rPr lang="en-CA" altLang="en-US" sz="2800"/>
              <a:t>– Hungarian endocrinologist who stumbled upon the effects of stress on the body in his experiments with rats</a:t>
            </a:r>
          </a:p>
          <a:p>
            <a:pPr eaLnBrk="1" hangingPunct="1"/>
            <a:r>
              <a:rPr lang="en-CA" altLang="en-US" sz="2800"/>
              <a:t>Was studying the effects of a new ovarian hormone, when he discovered consistent physiological changes in the rats...</a:t>
            </a:r>
          </a:p>
          <a:p>
            <a:pPr eaLnBrk="1" hangingPunct="1"/>
            <a:endParaRPr lang="en-CA" altLang="en-US" sz="2800"/>
          </a:p>
          <a:p>
            <a:pPr eaLnBrk="1" hangingPunct="1"/>
            <a:endParaRPr lang="en-CA" altLang="en-US" sz="2800"/>
          </a:p>
        </p:txBody>
      </p:sp>
      <p:pic>
        <p:nvPicPr>
          <p:cNvPr id="11268" name="Picture 2" descr="http://www1.umn.edu/ships/db/images/sely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476250"/>
            <a:ext cx="237490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endParaRPr lang="en-CA" altLang="en-US"/>
          </a:p>
        </p:txBody>
      </p:sp>
      <p:sp>
        <p:nvSpPr>
          <p:cNvPr id="12291" name="Content Placeholder 2"/>
          <p:cNvSpPr>
            <a:spLocks noGrp="1"/>
          </p:cNvSpPr>
          <p:nvPr>
            <p:ph sz="quarter" idx="1"/>
          </p:nvPr>
        </p:nvSpPr>
        <p:spPr/>
        <p:txBody>
          <a:bodyPr/>
          <a:lstStyle/>
          <a:p>
            <a:pPr eaLnBrk="1" hangingPunct="1">
              <a:buFont typeface="Wingdings 2" panose="05020102010507070707" pitchFamily="18" charset="2"/>
              <a:buNone/>
            </a:pPr>
            <a:endParaRPr lang="en-CA" altLang="en-US"/>
          </a:p>
        </p:txBody>
      </p:sp>
      <p:pic>
        <p:nvPicPr>
          <p:cNvPr id="1229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7389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27584" y="476672"/>
            <a:ext cx="7433042" cy="5580607"/>
          </a:xfrm>
          <a:prstGeom prst="rect">
            <a:avLst/>
          </a:prstGeom>
        </p:spPr>
      </p:pic>
      <p:sp>
        <p:nvSpPr>
          <p:cNvPr id="14341" name="Content Placeholder 2"/>
          <p:cNvSpPr txBox="1">
            <a:spLocks/>
          </p:cNvSpPr>
          <p:nvPr/>
        </p:nvSpPr>
        <p:spPr bwMode="auto">
          <a:xfrm>
            <a:off x="1979712" y="5949280"/>
            <a:ext cx="6480398" cy="648047"/>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txBody>
          <a:bodyPr/>
          <a:lstStyle>
            <a:lvl1pPr marL="273050" indent="-273050">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eaLnBrk="1" hangingPunct="1">
              <a:lnSpc>
                <a:spcPct val="80000"/>
              </a:lnSpc>
              <a:buFontTx/>
              <a:buNone/>
            </a:pPr>
            <a:r>
              <a:rPr lang="en-CA" altLang="en-US" sz="2000" b="1" i="1" dirty="0"/>
              <a:t>    </a:t>
            </a:r>
            <a:r>
              <a:rPr lang="en-CA" altLang="en-US" sz="2000" b="1" i="1" dirty="0" err="1"/>
              <a:t>Selye’s</a:t>
            </a:r>
            <a:r>
              <a:rPr lang="en-CA" altLang="en-US" sz="2000" b="1" i="1" dirty="0"/>
              <a:t> definition of stress:</a:t>
            </a:r>
          </a:p>
          <a:p>
            <a:pPr eaLnBrk="1" hangingPunct="1">
              <a:lnSpc>
                <a:spcPct val="80000"/>
              </a:lnSpc>
              <a:buFontTx/>
              <a:buNone/>
            </a:pPr>
            <a:r>
              <a:rPr lang="en-CA" altLang="en-US" sz="2000" dirty="0"/>
              <a:t>    A non-specific response of the body to demands made upon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CA" altLang="en-US"/>
              <a:t>Historical Foundations</a:t>
            </a:r>
          </a:p>
        </p:txBody>
      </p:sp>
      <p:sp>
        <p:nvSpPr>
          <p:cNvPr id="15363" name="Content Placeholder 2"/>
          <p:cNvSpPr>
            <a:spLocks noGrp="1"/>
          </p:cNvSpPr>
          <p:nvPr>
            <p:ph sz="quarter" idx="1"/>
          </p:nvPr>
        </p:nvSpPr>
        <p:spPr>
          <a:xfrm>
            <a:off x="914400" y="1447800"/>
            <a:ext cx="4449763" cy="4572000"/>
          </a:xfrm>
        </p:spPr>
        <p:txBody>
          <a:bodyPr/>
          <a:lstStyle/>
          <a:p>
            <a:pPr eaLnBrk="1" hangingPunct="1"/>
            <a:r>
              <a:rPr lang="en-CA" altLang="en-US" sz="2800"/>
              <a:t>Hans Selye credited physiologist </a:t>
            </a:r>
            <a:r>
              <a:rPr lang="en-CA" altLang="en-US" sz="2800" b="1"/>
              <a:t>Walter Cannon </a:t>
            </a:r>
            <a:r>
              <a:rPr lang="en-CA" altLang="en-US" sz="2800"/>
              <a:t>for laying groundwork for his discovery</a:t>
            </a:r>
          </a:p>
          <a:p>
            <a:pPr eaLnBrk="1" hangingPunct="1">
              <a:buFont typeface="Wingdings 2" panose="05020102010507070707" pitchFamily="18" charset="2"/>
              <a:buNone/>
            </a:pPr>
            <a:endParaRPr lang="en-CA" altLang="en-US" sz="2800"/>
          </a:p>
          <a:p>
            <a:pPr eaLnBrk="1" hangingPunct="1">
              <a:buFont typeface="Wingdings 2" panose="05020102010507070707" pitchFamily="18" charset="2"/>
              <a:buNone/>
            </a:pPr>
            <a:r>
              <a:rPr lang="en-CA" altLang="en-US" sz="2800"/>
              <a:t>Cannon described:</a:t>
            </a:r>
          </a:p>
          <a:p>
            <a:pPr eaLnBrk="1" hangingPunct="1"/>
            <a:r>
              <a:rPr lang="en-CA" altLang="en-US" sz="2800"/>
              <a:t>Homeostasis</a:t>
            </a:r>
          </a:p>
          <a:p>
            <a:pPr eaLnBrk="1" hangingPunct="1"/>
            <a:r>
              <a:rPr lang="en-CA" altLang="en-US" sz="2800"/>
              <a:t>Fight or Flight Response </a:t>
            </a:r>
          </a:p>
          <a:p>
            <a:pPr eaLnBrk="1" hangingPunct="1">
              <a:buFont typeface="Wingdings 2" panose="05020102010507070707" pitchFamily="18" charset="2"/>
              <a:buNone/>
            </a:pPr>
            <a:endParaRPr lang="en-CA" altLang="en-US" sz="2800"/>
          </a:p>
        </p:txBody>
      </p:sp>
      <p:pic>
        <p:nvPicPr>
          <p:cNvPr id="15364" name="Picture 2" descr="http://t3.gstatic.com/images?q=tbn:ANd9GcSwIsqJWEMOD01ctxW2F3XYpjr7iDOruo6CNTkvxsIQgJeoAcHJ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4292600"/>
            <a:ext cx="2047875"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descr="http://en.citizendium.org/images/thumb/c/c8/William_cannon.jpg/400px-William_cann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25" y="1628775"/>
            <a:ext cx="2895600"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914400" y="115888"/>
            <a:ext cx="7772400" cy="1143000"/>
          </a:xfrm>
        </p:spPr>
        <p:txBody>
          <a:bodyPr/>
          <a:lstStyle/>
          <a:p>
            <a:pPr eaLnBrk="1" hangingPunct="1"/>
            <a:r>
              <a:rPr lang="en-CA" altLang="en-US"/>
              <a:t>Historical Foundations</a:t>
            </a:r>
          </a:p>
        </p:txBody>
      </p:sp>
      <p:sp>
        <p:nvSpPr>
          <p:cNvPr id="16387" name="Content Placeholder 2"/>
          <p:cNvSpPr>
            <a:spLocks noGrp="1"/>
          </p:cNvSpPr>
          <p:nvPr>
            <p:ph sz="quarter" idx="1"/>
          </p:nvPr>
        </p:nvSpPr>
        <p:spPr>
          <a:xfrm>
            <a:off x="395536" y="1258888"/>
            <a:ext cx="8640960" cy="4645025"/>
          </a:xfrm>
        </p:spPr>
        <p:txBody>
          <a:bodyPr/>
          <a:lstStyle/>
          <a:p>
            <a:pPr eaLnBrk="1" hangingPunct="1"/>
            <a:r>
              <a:rPr lang="en-CA" altLang="en-US" sz="2800" dirty="0"/>
              <a:t>The emergence of the field of psychoneuroimmunology is often credited to Robert </a:t>
            </a:r>
            <a:r>
              <a:rPr lang="en-CA" altLang="en-US" sz="2800" dirty="0" err="1"/>
              <a:t>Ader</a:t>
            </a:r>
            <a:r>
              <a:rPr lang="en-CA" altLang="en-US" sz="2800" dirty="0"/>
              <a:t> (psychologist) and Nicholas Cohen (immunologist) – who used behavioural models to understand disease progression (in rodents).</a:t>
            </a:r>
          </a:p>
          <a:p>
            <a:pPr lvl="1" eaLnBrk="1" hangingPunct="1"/>
            <a:r>
              <a:rPr lang="en-CA" altLang="en-US" dirty="0"/>
              <a:t>Standard classical conditioning experiment</a:t>
            </a:r>
          </a:p>
          <a:p>
            <a:pPr lvl="1" eaLnBrk="1" hangingPunct="1"/>
            <a:r>
              <a:rPr lang="en-CA" altLang="en-US" dirty="0"/>
              <a:t>Immunosuppressive drug (UCS)</a:t>
            </a:r>
            <a:r>
              <a:rPr lang="en-CA" altLang="en-US" dirty="0">
                <a:sym typeface="Wingdings" panose="05000000000000000000" pitchFamily="2" charset="2"/>
              </a:rPr>
              <a:t> immune suppression (UCR)</a:t>
            </a:r>
          </a:p>
          <a:p>
            <a:pPr lvl="1" eaLnBrk="1" hangingPunct="1"/>
            <a:r>
              <a:rPr lang="en-CA" altLang="en-US" dirty="0">
                <a:sym typeface="Wingdings" panose="05000000000000000000" pitchFamily="2" charset="2"/>
              </a:rPr>
              <a:t>Immunosuppressive drug + saccharin (NS initially)  immune suppression (UCR)</a:t>
            </a:r>
          </a:p>
          <a:p>
            <a:pPr lvl="1" eaLnBrk="1" hangingPunct="1"/>
            <a:r>
              <a:rPr lang="en-CA" altLang="en-US" dirty="0">
                <a:sym typeface="Wingdings" panose="05000000000000000000" pitchFamily="2" charset="2"/>
              </a:rPr>
              <a:t>Saccharin (CS)  Immune Suppression (CR)</a:t>
            </a:r>
          </a:p>
          <a:p>
            <a:pPr eaLnBrk="1" hangingPunct="1"/>
            <a:r>
              <a:rPr lang="en-CA" altLang="en-US" sz="2800" dirty="0">
                <a:sym typeface="Wingdings" panose="05000000000000000000" pitchFamily="2" charset="2"/>
              </a:rPr>
              <a:t>Later others demonstrated that activating immune function was possible</a:t>
            </a:r>
          </a:p>
          <a:p>
            <a:pPr lvl="1" eaLnBrk="1" hangingPunct="1"/>
            <a:r>
              <a:rPr lang="en-CA" altLang="en-US" sz="1200" dirty="0">
                <a:sym typeface="Wingdings" panose="05000000000000000000" pitchFamily="2" charset="2"/>
              </a:rPr>
              <a:t>Overview - </a:t>
            </a:r>
            <a:r>
              <a:rPr lang="en-CA" altLang="en-US" sz="1200" dirty="0" err="1">
                <a:sym typeface="Wingdings" panose="05000000000000000000" pitchFamily="2" charset="2"/>
              </a:rPr>
              <a:t>Ader</a:t>
            </a:r>
            <a:r>
              <a:rPr lang="en-CA" altLang="en-US" sz="1200" dirty="0">
                <a:sym typeface="Wingdings" panose="05000000000000000000" pitchFamily="2" charset="2"/>
              </a:rPr>
              <a:t>, R., &amp; Cohen, N. (1985). CNS–immune system interactions: Conditioning phenomena. Behavioral and Brain Sciences, 8(3), 379-395. doi:10.1017/S0140525X00000765</a:t>
            </a:r>
          </a:p>
          <a:p>
            <a:pPr lvl="2" eaLnBrk="1" hangingPunct="1"/>
            <a:r>
              <a:rPr lang="en-CA" altLang="en-US" sz="1000" dirty="0">
                <a:sym typeface="Wingdings" panose="05000000000000000000" pitchFamily="2" charset="2"/>
                <a:hlinkClick r:id="rId3"/>
              </a:rPr>
              <a:t>https://www.cambridge.org/core/journals/behavioral-and-brain-sciences/article/cnsimmune-system-interactions-conditioning-phenomena/9EDBFDAE6E36CB4B96B1DD353C5963AB</a:t>
            </a:r>
            <a:r>
              <a:rPr lang="en-CA" altLang="en-US" sz="1000" dirty="0">
                <a:sym typeface="Wingdings" panose="05000000000000000000" pitchFamily="2" charset="2"/>
              </a:rPr>
              <a:t> </a:t>
            </a:r>
          </a:p>
          <a:p>
            <a:pPr lvl="1" eaLnBrk="1" hangingPunct="1"/>
            <a:endParaRPr lang="en-CA" altLang="en-US" sz="2600" dirty="0">
              <a:sym typeface="Wingdings" panose="05000000000000000000" pitchFamily="2" charset="2"/>
            </a:endParaRPr>
          </a:p>
          <a:p>
            <a:pPr eaLnBrk="1" hangingPunct="1"/>
            <a:endParaRPr lang="en-CA" alt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p:txBody>
          <a:bodyPr/>
          <a:lstStyle/>
          <a:p>
            <a:pPr eaLnBrk="1" hangingPunct="1"/>
            <a:r>
              <a:rPr lang="en-CA" altLang="en-US"/>
              <a:t>PNI – an emerging field</a:t>
            </a:r>
          </a:p>
        </p:txBody>
      </p:sp>
      <p:pic>
        <p:nvPicPr>
          <p:cNvPr id="27652" name="Picture 2" descr="Dr. Robert Sapolsky spent years studying stress in baboons."/>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611188" y="1628775"/>
            <a:ext cx="3259137" cy="2447925"/>
          </a:xfrm>
        </p:spPr>
      </p:pic>
      <p:pic>
        <p:nvPicPr>
          <p:cNvPr id="27653" name="Picture 4" descr="http://www.coverbrowser.com/image/bestsellers-2006/2721-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7944" y="3722143"/>
            <a:ext cx="1656184" cy="2564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5"/>
          <a:stretch>
            <a:fillRect/>
          </a:stretch>
        </p:blipFill>
        <p:spPr>
          <a:xfrm>
            <a:off x="3923928" y="1454695"/>
            <a:ext cx="4660193" cy="2193032"/>
          </a:xfrm>
          <a:prstGeom prst="rect">
            <a:avLst/>
          </a:prstGeom>
        </p:spPr>
      </p:pic>
      <p:pic>
        <p:nvPicPr>
          <p:cNvPr id="4" name="Picture 3"/>
          <p:cNvPicPr>
            <a:picLocks noChangeAspect="1"/>
          </p:cNvPicPr>
          <p:nvPr/>
        </p:nvPicPr>
        <p:blipFill>
          <a:blip r:embed="rId6"/>
          <a:stretch>
            <a:fillRect/>
          </a:stretch>
        </p:blipFill>
        <p:spPr>
          <a:xfrm>
            <a:off x="5954226" y="3684784"/>
            <a:ext cx="1714118" cy="2612985"/>
          </a:xfrm>
          <a:prstGeom prst="rect">
            <a:avLst/>
          </a:prstGeom>
        </p:spPr>
      </p:pic>
      <p:sp>
        <p:nvSpPr>
          <p:cNvPr id="5" name="TextBox 4"/>
          <p:cNvSpPr txBox="1"/>
          <p:nvPr/>
        </p:nvSpPr>
        <p:spPr>
          <a:xfrm>
            <a:off x="355863" y="4149080"/>
            <a:ext cx="3456384" cy="2585323"/>
          </a:xfrm>
          <a:prstGeom prst="rect">
            <a:avLst/>
          </a:prstGeom>
          <a:noFill/>
        </p:spPr>
        <p:txBody>
          <a:bodyPr wrap="square" rtlCol="0">
            <a:spAutoFit/>
          </a:bodyPr>
          <a:lstStyle/>
          <a:p>
            <a:r>
              <a:rPr lang="en-NZ" dirty="0"/>
              <a:t>Mark Twain “ I am and old man and have known a great many troubles, but most of them never happened.”</a:t>
            </a:r>
          </a:p>
          <a:p>
            <a:endParaRPr lang="en-NZ" dirty="0"/>
          </a:p>
          <a:p>
            <a:r>
              <a:rPr lang="en-NZ" dirty="0"/>
              <a:t>William James “The greatest weapon against stress is our ability to choose one thought over another.”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CA" altLang="en-US"/>
              <a:t>Physiology Review: Fight or Flight</a:t>
            </a:r>
          </a:p>
        </p:txBody>
      </p:sp>
      <p:pic>
        <p:nvPicPr>
          <p:cNvPr id="18435" name="Picture 2" descr="http://malynne.net/media/Physiology%20of%20stress.pn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755576" y="1484784"/>
            <a:ext cx="7739063" cy="467995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914400" y="44450"/>
            <a:ext cx="7772400" cy="1143000"/>
          </a:xfrm>
        </p:spPr>
        <p:txBody>
          <a:bodyPr/>
          <a:lstStyle/>
          <a:p>
            <a:pPr eaLnBrk="1" hangingPunct="1"/>
            <a:r>
              <a:rPr lang="en-CA" altLang="en-US"/>
              <a:t>Physiology Review: Fight or Flight</a:t>
            </a:r>
          </a:p>
        </p:txBody>
      </p:sp>
      <p:sp>
        <p:nvSpPr>
          <p:cNvPr id="25603" name="Content Placeholder 2"/>
          <p:cNvSpPr>
            <a:spLocks noGrp="1"/>
          </p:cNvSpPr>
          <p:nvPr>
            <p:ph sz="quarter" idx="1"/>
          </p:nvPr>
        </p:nvSpPr>
        <p:spPr>
          <a:xfrm>
            <a:off x="914400" y="1447800"/>
            <a:ext cx="7162800" cy="4572000"/>
          </a:xfrm>
        </p:spPr>
        <p:txBody>
          <a:bodyPr/>
          <a:lstStyle/>
          <a:p>
            <a:pPr eaLnBrk="1" hangingPunct="1">
              <a:buFont typeface="Wingdings 2" charset="0"/>
              <a:buChar char=""/>
              <a:defRPr/>
            </a:pPr>
            <a:r>
              <a:rPr lang="en-CA" sz="2800" dirty="0">
                <a:ea typeface="ＭＳ Ｐゴシック" charset="0"/>
              </a:rPr>
              <a:t>Systems activated during stress:</a:t>
            </a:r>
          </a:p>
          <a:p>
            <a:pPr eaLnBrk="1" hangingPunct="1">
              <a:buFont typeface="Wingdings 2" charset="0"/>
              <a:buChar char=""/>
              <a:defRPr/>
            </a:pPr>
            <a:r>
              <a:rPr lang="en-CA" sz="2800" dirty="0">
                <a:ea typeface="ＭＳ Ｐゴシック" charset="0"/>
              </a:rPr>
              <a:t>Neuroendocrine System </a:t>
            </a:r>
            <a:r>
              <a:rPr lang="en-CA" sz="2800" dirty="0">
                <a:ea typeface="ＭＳ Ｐゴシック" charset="0"/>
                <a:sym typeface="Wingdings" charset="0"/>
              </a:rPr>
              <a:t> HPA Axis (hypothalamic pituitary axis)</a:t>
            </a:r>
          </a:p>
          <a:p>
            <a:pPr eaLnBrk="1" hangingPunct="1">
              <a:buFont typeface="Wingdings 2" charset="0"/>
              <a:buChar char=""/>
              <a:defRPr/>
            </a:pPr>
            <a:r>
              <a:rPr lang="en-CA" sz="2800" dirty="0">
                <a:ea typeface="ＭＳ Ｐゴシック" charset="0"/>
                <a:sym typeface="Wingdings" charset="0"/>
              </a:rPr>
              <a:t>Sympathetic Nervous System  SAM Axis</a:t>
            </a:r>
          </a:p>
          <a:p>
            <a:pPr marL="0" indent="0" eaLnBrk="1" hangingPunct="1">
              <a:buFont typeface="Wingdings 2" charset="0"/>
              <a:buNone/>
              <a:defRPr/>
            </a:pPr>
            <a:r>
              <a:rPr lang="en-CA" sz="2800" dirty="0">
                <a:ea typeface="ＭＳ Ｐゴシック" charset="0"/>
                <a:sym typeface="Wingdings" charset="0"/>
              </a:rPr>
              <a:t>   (sympathetic adrenal medullary axis)</a:t>
            </a:r>
          </a:p>
          <a:p>
            <a:pPr eaLnBrk="1" hangingPunct="1">
              <a:buFont typeface="Wingdings 2" charset="0"/>
              <a:buChar char=""/>
              <a:defRPr/>
            </a:pPr>
            <a:endParaRPr lang="en-CA" dirty="0">
              <a:ea typeface="ＭＳ Ｐゴシック" charset="0"/>
              <a:sym typeface="Wingdings" charset="0"/>
            </a:endParaRPr>
          </a:p>
          <a:p>
            <a:pPr eaLnBrk="1" hangingPunct="1">
              <a:buFont typeface="Wingdings 2" charset="0"/>
              <a:buChar char=""/>
              <a:defRPr/>
            </a:pPr>
            <a:endParaRPr lang="en-CA" dirty="0">
              <a:ea typeface="ＭＳ Ｐゴシック" charset="0"/>
            </a:endParaRPr>
          </a:p>
        </p:txBody>
      </p:sp>
      <p:pic>
        <p:nvPicPr>
          <p:cNvPr id="19460" name="Picture 2" descr="http://www.emc.maricopa.edu/faculty/farabee/biobk/pituitary_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3878263"/>
            <a:ext cx="3311525"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endParaRPr lang="en-CA" altLang="en-US"/>
          </a:p>
        </p:txBody>
      </p:sp>
      <p:sp>
        <p:nvSpPr>
          <p:cNvPr id="20483" name="Content Placeholder 4"/>
          <p:cNvSpPr>
            <a:spLocks noGrp="1"/>
          </p:cNvSpPr>
          <p:nvPr>
            <p:ph sz="quarter" idx="1"/>
          </p:nvPr>
        </p:nvSpPr>
        <p:spPr/>
        <p:txBody>
          <a:bodyPr/>
          <a:lstStyle/>
          <a:p>
            <a:pPr eaLnBrk="1" hangingPunct="1"/>
            <a:endParaRPr lang="en-CA" altLang="en-US"/>
          </a:p>
        </p:txBody>
      </p:sp>
      <p:pic>
        <p:nvPicPr>
          <p:cNvPr id="20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8"/>
            <a:ext cx="9229725" cy="682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914400" y="0"/>
            <a:ext cx="7772400" cy="1143000"/>
          </a:xfrm>
        </p:spPr>
        <p:txBody>
          <a:bodyPr/>
          <a:lstStyle/>
          <a:p>
            <a:pPr eaLnBrk="1" hangingPunct="1"/>
            <a:r>
              <a:rPr lang="en-CA" altLang="en-US"/>
              <a:t>Latin to help memorise...</a:t>
            </a:r>
          </a:p>
        </p:txBody>
      </p:sp>
      <p:sp>
        <p:nvSpPr>
          <p:cNvPr id="22531" name="Content Placeholder 2"/>
          <p:cNvSpPr>
            <a:spLocks noGrp="1"/>
          </p:cNvSpPr>
          <p:nvPr>
            <p:ph sz="quarter" idx="1"/>
          </p:nvPr>
        </p:nvSpPr>
        <p:spPr>
          <a:xfrm>
            <a:off x="304800" y="1844675"/>
            <a:ext cx="4648200" cy="4572000"/>
          </a:xfrm>
        </p:spPr>
        <p:txBody>
          <a:bodyPr/>
          <a:lstStyle/>
          <a:p>
            <a:pPr eaLnBrk="1" hangingPunct="1"/>
            <a:r>
              <a:rPr lang="en-CA" altLang="en-US" sz="2800"/>
              <a:t>HPA Axis </a:t>
            </a:r>
            <a:r>
              <a:rPr lang="en-CA" altLang="en-US" sz="2800">
                <a:sym typeface="Wingdings" panose="05000000000000000000" pitchFamily="2" charset="2"/>
              </a:rPr>
              <a:t> Adrenal Cortex</a:t>
            </a:r>
          </a:p>
          <a:p>
            <a:pPr lvl="1" eaLnBrk="1" hangingPunct="1"/>
            <a:r>
              <a:rPr lang="en-CA" altLang="en-US" sz="2800">
                <a:sym typeface="Wingdings" panose="05000000000000000000" pitchFamily="2" charset="2"/>
              </a:rPr>
              <a:t>Releases glucocorticoids (GC)</a:t>
            </a:r>
          </a:p>
          <a:p>
            <a:pPr eaLnBrk="1" hangingPunct="1"/>
            <a:r>
              <a:rPr lang="en-CA" altLang="en-US" sz="2800">
                <a:sym typeface="Wingdings" panose="05000000000000000000" pitchFamily="2" charset="2"/>
              </a:rPr>
              <a:t>SAM Axis  Adrenal Medulla</a:t>
            </a:r>
          </a:p>
          <a:p>
            <a:pPr lvl="1" eaLnBrk="1" hangingPunct="1"/>
            <a:r>
              <a:rPr lang="en-CA" altLang="en-US" sz="2800">
                <a:sym typeface="Wingdings" panose="05000000000000000000" pitchFamily="2" charset="2"/>
              </a:rPr>
              <a:t>Releases epinephrine, norepinephrine</a:t>
            </a:r>
          </a:p>
          <a:p>
            <a:pPr lvl="1" eaLnBrk="1" hangingPunct="1">
              <a:buFont typeface="Wingdings 2" panose="05020102010507070707" pitchFamily="18" charset="2"/>
              <a:buNone/>
            </a:pPr>
            <a:endParaRPr lang="en-CA" altLang="en-US" sz="2800"/>
          </a:p>
        </p:txBody>
      </p:sp>
      <p:pic>
        <p:nvPicPr>
          <p:cNvPr id="22532" name="Picture 2" descr="http://image.wistatutor.com/content/chemical-coordination-animals/adrenal-gland-structur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3357563"/>
            <a:ext cx="3606800"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3" name="Content Placeholder 2"/>
          <p:cNvSpPr txBox="1">
            <a:spLocks/>
          </p:cNvSpPr>
          <p:nvPr/>
        </p:nvSpPr>
        <p:spPr bwMode="auto">
          <a:xfrm>
            <a:off x="5943600" y="1412875"/>
            <a:ext cx="2613025"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eaLnBrk="1" hangingPunct="1">
              <a:buFont typeface="Wingdings 2" panose="05020102010507070707" pitchFamily="18" charset="2"/>
              <a:buNone/>
            </a:pPr>
            <a:r>
              <a:rPr lang="en-CA" altLang="en-US" sz="2000"/>
              <a:t>Ad = near/next to</a:t>
            </a:r>
          </a:p>
          <a:p>
            <a:pPr eaLnBrk="1" hangingPunct="1">
              <a:buFont typeface="Wingdings 2" panose="05020102010507070707" pitchFamily="18" charset="2"/>
              <a:buNone/>
            </a:pPr>
            <a:r>
              <a:rPr lang="en-CA" altLang="en-US" sz="2000"/>
              <a:t>Renal = Kidney</a:t>
            </a:r>
          </a:p>
          <a:p>
            <a:pPr eaLnBrk="1" hangingPunct="1">
              <a:buFont typeface="Wingdings 2" panose="05020102010507070707" pitchFamily="18" charset="2"/>
              <a:buNone/>
            </a:pPr>
            <a:r>
              <a:rPr lang="en-CA" altLang="en-US" sz="2000"/>
              <a:t>Cortex = Bark (tree)</a:t>
            </a:r>
          </a:p>
          <a:p>
            <a:pPr eaLnBrk="1" hangingPunct="1">
              <a:buFont typeface="Wingdings 2" panose="05020102010507070707" pitchFamily="18" charset="2"/>
              <a:buNone/>
            </a:pPr>
            <a:r>
              <a:rPr lang="en-CA" altLang="en-US" sz="2000"/>
              <a:t>Medulla = Marrow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914400" y="-76200"/>
            <a:ext cx="7772400" cy="1143000"/>
          </a:xfrm>
        </p:spPr>
        <p:txBody>
          <a:bodyPr/>
          <a:lstStyle/>
          <a:p>
            <a:pPr eaLnBrk="1" hangingPunct="1"/>
            <a:r>
              <a:rPr lang="en-CA" altLang="en-US"/>
              <a:t>Stress Hormones</a:t>
            </a:r>
          </a:p>
        </p:txBody>
      </p:sp>
      <p:sp>
        <p:nvSpPr>
          <p:cNvPr id="23555" name="Content Placeholder 2"/>
          <p:cNvSpPr>
            <a:spLocks noGrp="1"/>
          </p:cNvSpPr>
          <p:nvPr>
            <p:ph sz="quarter" idx="1"/>
          </p:nvPr>
        </p:nvSpPr>
        <p:spPr>
          <a:xfrm>
            <a:off x="323850" y="1196975"/>
            <a:ext cx="8128000" cy="5076825"/>
          </a:xfrm>
        </p:spPr>
        <p:txBody>
          <a:bodyPr/>
          <a:lstStyle/>
          <a:p>
            <a:pPr eaLnBrk="1" hangingPunct="1"/>
            <a:r>
              <a:rPr lang="en-CA" altLang="en-US" b="1" dirty="0"/>
              <a:t>Cortisol</a:t>
            </a:r>
          </a:p>
          <a:p>
            <a:pPr lvl="1" eaLnBrk="1" hangingPunct="1"/>
            <a:r>
              <a:rPr lang="en-CA" altLang="en-US" sz="2600" dirty="0"/>
              <a:t>Released by the Adrenal Cortex</a:t>
            </a:r>
          </a:p>
          <a:p>
            <a:pPr lvl="1" eaLnBrk="1" hangingPunct="1"/>
            <a:r>
              <a:rPr lang="en-CA" altLang="en-US" sz="2600" dirty="0"/>
              <a:t>Function: increases blood sugar (gluconeogenesis), divert energy to exercising muscle, enhance cardiovascular tone</a:t>
            </a:r>
          </a:p>
          <a:p>
            <a:pPr lvl="1" eaLnBrk="1" hangingPunct="1"/>
            <a:r>
              <a:rPr lang="en-CA" altLang="en-US" sz="2600" dirty="0"/>
              <a:t>Binds to receptors of fat cells, liver, pancreas</a:t>
            </a:r>
          </a:p>
          <a:p>
            <a:pPr lvl="1" eaLnBrk="1" hangingPunct="1"/>
            <a:r>
              <a:rPr lang="en-CA" altLang="en-US" sz="2600" dirty="0"/>
              <a:t>Suppresses digestion, growth, reproduction, immune system</a:t>
            </a:r>
          </a:p>
          <a:p>
            <a:pPr lvl="1" eaLnBrk="1" hangingPunct="1"/>
            <a:endParaRPr lang="en-CA" altLang="en-US" sz="2600" dirty="0"/>
          </a:p>
          <a:p>
            <a:pPr eaLnBrk="1" hangingPunct="1"/>
            <a:r>
              <a:rPr lang="en-CA" altLang="en-US" b="1" dirty="0"/>
              <a:t>Epinephrine</a:t>
            </a:r>
            <a:r>
              <a:rPr lang="en-CA" altLang="en-US" dirty="0"/>
              <a:t> (also known as Adrenaline)</a:t>
            </a:r>
          </a:p>
          <a:p>
            <a:pPr lvl="1" eaLnBrk="1" hangingPunct="1"/>
            <a:r>
              <a:rPr lang="en-CA" altLang="en-US" sz="2600" dirty="0"/>
              <a:t>Released by the Adrenal Medulla</a:t>
            </a:r>
          </a:p>
          <a:p>
            <a:pPr lvl="1" eaLnBrk="1" hangingPunct="1"/>
            <a:r>
              <a:rPr lang="en-CA" altLang="en-US" sz="2600" dirty="0"/>
              <a:t>Function:  vasoconstriction (increased blood pressure), increase heart rate (binds primarily to heart cells)</a:t>
            </a:r>
          </a:p>
          <a:p>
            <a:pPr lvl="1" eaLnBrk="1" hangingPunct="1"/>
            <a:r>
              <a:rPr lang="en-CA" altLang="en-US" sz="2600" dirty="0"/>
              <a:t>Decreases digestive and immune functions</a:t>
            </a:r>
          </a:p>
          <a:p>
            <a:pPr eaLnBrk="1" hangingPunct="1"/>
            <a:endParaRPr lang="en-CA"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CA" altLang="en-US"/>
              <a:t>Stress Hormones</a:t>
            </a:r>
          </a:p>
        </p:txBody>
      </p:sp>
      <p:sp>
        <p:nvSpPr>
          <p:cNvPr id="25603" name="Content Placeholder 2"/>
          <p:cNvSpPr>
            <a:spLocks noGrp="1"/>
          </p:cNvSpPr>
          <p:nvPr>
            <p:ph sz="quarter" idx="1"/>
          </p:nvPr>
        </p:nvSpPr>
        <p:spPr>
          <a:xfrm>
            <a:off x="468313" y="1808163"/>
            <a:ext cx="8070850" cy="5068887"/>
          </a:xfrm>
        </p:spPr>
        <p:txBody>
          <a:bodyPr/>
          <a:lstStyle/>
          <a:p>
            <a:pPr eaLnBrk="1" hangingPunct="1"/>
            <a:r>
              <a:rPr lang="en-CA" altLang="en-US" sz="2800" b="1" dirty="0"/>
              <a:t>Norepinephrine</a:t>
            </a:r>
            <a:r>
              <a:rPr lang="en-CA" altLang="en-US" sz="2800" dirty="0"/>
              <a:t> (also known as Noradrenaline)</a:t>
            </a:r>
          </a:p>
          <a:p>
            <a:pPr lvl="1" eaLnBrk="1" hangingPunct="1"/>
            <a:r>
              <a:rPr lang="en-CA" altLang="en-US" sz="2800" dirty="0"/>
              <a:t>Released from the Adrenal Medulla</a:t>
            </a:r>
          </a:p>
          <a:p>
            <a:pPr lvl="1" eaLnBrk="1" hangingPunct="1"/>
            <a:r>
              <a:rPr lang="en-CA" altLang="en-US" sz="2800" dirty="0"/>
              <a:t>constitutes only 20% of the </a:t>
            </a:r>
            <a:r>
              <a:rPr lang="en-CA" altLang="en-US" sz="2800" dirty="0" err="1"/>
              <a:t>catecholamines</a:t>
            </a:r>
            <a:r>
              <a:rPr lang="en-CA" altLang="en-US" sz="2800" dirty="0"/>
              <a:t> (hormones) secreted from the Adrenal Medulla</a:t>
            </a:r>
          </a:p>
          <a:p>
            <a:pPr lvl="1" eaLnBrk="1" hangingPunct="1"/>
            <a:r>
              <a:rPr lang="en-CA" altLang="en-US" sz="2800" dirty="0"/>
              <a:t>Already prevalent in the bloodstream – released by the sympathetic nerves</a:t>
            </a:r>
          </a:p>
          <a:p>
            <a:pPr lvl="1" eaLnBrk="1" hangingPunct="1"/>
            <a:r>
              <a:rPr lang="en-CA" altLang="en-US" sz="2800" dirty="0"/>
              <a:t>Function: increases heart rate, release glucose to skeletal muscles</a:t>
            </a:r>
          </a:p>
          <a:p>
            <a:pPr eaLnBrk="1" hangingPunct="1">
              <a:buFontTx/>
              <a:buChar char="-"/>
            </a:pPr>
            <a:endParaRPr lang="en-CA" altLang="en-US" sz="2800" dirty="0"/>
          </a:p>
          <a:p>
            <a:pPr eaLnBrk="1" hangingPunct="1"/>
            <a:endParaRPr lang="en-CA" altLang="en-US" sz="2800" dirty="0"/>
          </a:p>
          <a:p>
            <a:pPr eaLnBrk="1" hangingPunct="1"/>
            <a:endParaRPr lang="en-CA" alt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914400" y="-304800"/>
            <a:ext cx="7772400" cy="1143000"/>
          </a:xfrm>
        </p:spPr>
        <p:txBody>
          <a:bodyPr/>
          <a:lstStyle/>
          <a:p>
            <a:pPr eaLnBrk="1" hangingPunct="1"/>
            <a:r>
              <a:rPr lang="en-CA" altLang="en-US"/>
              <a:t>Effects of stress</a:t>
            </a:r>
          </a:p>
        </p:txBody>
      </p:sp>
      <p:sp>
        <p:nvSpPr>
          <p:cNvPr id="29699" name="Content Placeholder 2"/>
          <p:cNvSpPr>
            <a:spLocks noGrp="1"/>
          </p:cNvSpPr>
          <p:nvPr>
            <p:ph sz="quarter" idx="1"/>
          </p:nvPr>
        </p:nvSpPr>
        <p:spPr>
          <a:xfrm>
            <a:off x="144463" y="1087438"/>
            <a:ext cx="8748712" cy="5005387"/>
          </a:xfrm>
        </p:spPr>
        <p:txBody>
          <a:bodyPr/>
          <a:lstStyle/>
          <a:p>
            <a:pPr eaLnBrk="1" hangingPunct="1">
              <a:lnSpc>
                <a:spcPct val="90000"/>
              </a:lnSpc>
            </a:pPr>
            <a:r>
              <a:rPr lang="en-CA" altLang="en-US" sz="2800" b="1" dirty="0"/>
              <a:t>Digestion</a:t>
            </a:r>
          </a:p>
          <a:p>
            <a:pPr lvl="1" eaLnBrk="1" hangingPunct="1">
              <a:lnSpc>
                <a:spcPct val="90000"/>
              </a:lnSpc>
            </a:pPr>
            <a:r>
              <a:rPr lang="en-CA" altLang="en-US" sz="2800" dirty="0"/>
              <a:t>Less saliva is being produced, small intestine stops functioning, large intestine empties (lighter to flee this way)</a:t>
            </a:r>
          </a:p>
          <a:p>
            <a:pPr eaLnBrk="1" hangingPunct="1">
              <a:lnSpc>
                <a:spcPct val="90000"/>
              </a:lnSpc>
            </a:pPr>
            <a:r>
              <a:rPr lang="en-CA" altLang="en-US" sz="2800" b="1" dirty="0"/>
              <a:t>Growth</a:t>
            </a:r>
          </a:p>
          <a:p>
            <a:pPr lvl="1" eaLnBrk="1" hangingPunct="1">
              <a:lnSpc>
                <a:spcPct val="90000"/>
              </a:lnSpc>
            </a:pPr>
            <a:r>
              <a:rPr lang="en-CA" altLang="en-US" sz="2800" dirty="0"/>
              <a:t>Growth hormones deplete during stress, and can stop growth in extreme circumstances (stress dwarfism in children)</a:t>
            </a:r>
          </a:p>
          <a:p>
            <a:pPr lvl="1" eaLnBrk="1" hangingPunct="1">
              <a:lnSpc>
                <a:spcPct val="90000"/>
              </a:lnSpc>
            </a:pPr>
            <a:r>
              <a:rPr lang="en-CA" altLang="en-US" sz="2800" dirty="0"/>
              <a:t>Can have a negative impact on bone density in adults</a:t>
            </a:r>
          </a:p>
          <a:p>
            <a:pPr eaLnBrk="1" hangingPunct="1">
              <a:lnSpc>
                <a:spcPct val="90000"/>
              </a:lnSpc>
            </a:pPr>
            <a:r>
              <a:rPr lang="en-CA" altLang="en-US" sz="2800" b="1" dirty="0"/>
              <a:t>Reproduction</a:t>
            </a:r>
          </a:p>
          <a:p>
            <a:pPr lvl="1" eaLnBrk="1" hangingPunct="1">
              <a:lnSpc>
                <a:spcPct val="90000"/>
              </a:lnSpc>
            </a:pPr>
            <a:r>
              <a:rPr lang="en-CA" altLang="en-US" sz="2800" dirty="0"/>
              <a:t>Reproductive hormones diminish – can lead to amenorrhea</a:t>
            </a:r>
          </a:p>
          <a:p>
            <a:pPr eaLnBrk="1" hangingPunct="1">
              <a:lnSpc>
                <a:spcPct val="90000"/>
              </a:lnSpc>
            </a:pPr>
            <a:r>
              <a:rPr lang="en-CA" altLang="en-US" sz="2800" b="1" dirty="0"/>
              <a:t>Immune Function</a:t>
            </a:r>
          </a:p>
          <a:p>
            <a:pPr lvl="1" eaLnBrk="1" hangingPunct="1">
              <a:lnSpc>
                <a:spcPct val="90000"/>
              </a:lnSpc>
            </a:pPr>
            <a:r>
              <a:rPr lang="en-CA" altLang="en-US" sz="2800" dirty="0"/>
              <a:t>Cortisol can lead to a decrease in lymphocytes – increase susceptibility to illness</a:t>
            </a:r>
          </a:p>
          <a:p>
            <a:pPr eaLnBrk="1" hangingPunct="1">
              <a:lnSpc>
                <a:spcPct val="90000"/>
              </a:lnSpc>
            </a:pPr>
            <a:endParaRPr lang="en-CA" alt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914400" y="-228600"/>
            <a:ext cx="7772400" cy="1143000"/>
          </a:xfrm>
        </p:spPr>
        <p:txBody>
          <a:bodyPr/>
          <a:lstStyle/>
          <a:p>
            <a:pPr eaLnBrk="1" hangingPunct="1"/>
            <a:r>
              <a:rPr lang="en-CA" altLang="en-US"/>
              <a:t>Stress and the common cold</a:t>
            </a:r>
          </a:p>
        </p:txBody>
      </p:sp>
      <p:sp>
        <p:nvSpPr>
          <p:cNvPr id="31747" name="Content Placeholder 2"/>
          <p:cNvSpPr>
            <a:spLocks noGrp="1"/>
          </p:cNvSpPr>
          <p:nvPr>
            <p:ph sz="quarter" idx="1"/>
          </p:nvPr>
        </p:nvSpPr>
        <p:spPr>
          <a:xfrm>
            <a:off x="395288" y="990600"/>
            <a:ext cx="5256832" cy="4572000"/>
          </a:xfrm>
        </p:spPr>
        <p:txBody>
          <a:bodyPr/>
          <a:lstStyle/>
          <a:p>
            <a:pPr eaLnBrk="1" hangingPunct="1"/>
            <a:r>
              <a:rPr lang="en-CA" altLang="en-US" sz="2800" dirty="0"/>
              <a:t>Sheldon Cohen teamed up with David Tyrell in the Common Cold Unit in England to study the relationship between stress and development of the common cold. </a:t>
            </a:r>
          </a:p>
          <a:p>
            <a:pPr eaLnBrk="1" hangingPunct="1"/>
            <a:r>
              <a:rPr lang="en-CA" altLang="en-US" sz="2800" dirty="0"/>
              <a:t>Experiment:</a:t>
            </a:r>
          </a:p>
          <a:p>
            <a:pPr lvl="1" eaLnBrk="1" hangingPunct="1"/>
            <a:r>
              <a:rPr lang="en-CA" altLang="en-US" sz="2800" dirty="0"/>
              <a:t>400 healthy volunteers inoculated with cold viruses, quarantine them in apartments (1-3 people), and monitor closely for infection and illness</a:t>
            </a:r>
          </a:p>
          <a:p>
            <a:pPr eaLnBrk="1" hangingPunct="1"/>
            <a:r>
              <a:rPr lang="en-CA" altLang="en-US" sz="2800" dirty="0"/>
              <a:t>Results published in NEJM</a:t>
            </a:r>
          </a:p>
          <a:p>
            <a:pPr lvl="1" eaLnBrk="1" hangingPunct="1"/>
            <a:r>
              <a:rPr lang="en-CA" altLang="en-US" sz="1400" dirty="0">
                <a:hlinkClick r:id="rId2"/>
              </a:rPr>
              <a:t>https://www.nejm.org/doi/full/10.1056/NEJM199108293250903</a:t>
            </a:r>
            <a:r>
              <a:rPr lang="en-CA" altLang="en-US" sz="1400" dirty="0"/>
              <a:t> </a:t>
            </a:r>
          </a:p>
          <a:p>
            <a:pPr lvl="1" eaLnBrk="1" hangingPunct="1"/>
            <a:endParaRPr lang="en-CA" altLang="en-US" sz="2800" dirty="0"/>
          </a:p>
          <a:p>
            <a:pPr eaLnBrk="1" hangingPunct="1"/>
            <a:endParaRPr lang="en-CA" altLang="en-US" sz="2800" dirty="0"/>
          </a:p>
        </p:txBody>
      </p:sp>
      <p:pic>
        <p:nvPicPr>
          <p:cNvPr id="317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2995612"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2" descr="http://t1.gstatic.com/images?q=tbn:ANd9GcS80pmzS0ABksMpgR0-PqW6YYrkApiTztx_-wDWMBLyp7NjrSCxIGA0PKz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4581525"/>
            <a:ext cx="2932112"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pic>
        <p:nvPicPr>
          <p:cNvPr id="4" name="Content Placeholder 3"/>
          <p:cNvPicPr>
            <a:picLocks noGrp="1" noChangeAspect="1"/>
          </p:cNvPicPr>
          <p:nvPr>
            <p:ph sz="quarter" idx="1"/>
          </p:nvPr>
        </p:nvPicPr>
        <p:blipFill>
          <a:blip r:embed="rId2"/>
          <a:stretch>
            <a:fillRect/>
          </a:stretch>
        </p:blipFill>
        <p:spPr>
          <a:xfrm>
            <a:off x="1403648" y="332656"/>
            <a:ext cx="6552728" cy="6351417"/>
          </a:xfrm>
          <a:prstGeom prst="rect">
            <a:avLst/>
          </a:prstGeom>
        </p:spPr>
      </p:pic>
    </p:spTree>
    <p:extLst>
      <p:ext uri="{BB962C8B-B14F-4D97-AF65-F5344CB8AC3E}">
        <p14:creationId xmlns:p14="http://schemas.microsoft.com/office/powerpoint/2010/main" val="804984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Score…</a:t>
            </a:r>
          </a:p>
        </p:txBody>
      </p:sp>
      <p:pic>
        <p:nvPicPr>
          <p:cNvPr id="6" name="Content Placeholder 5"/>
          <p:cNvPicPr>
            <a:picLocks noGrp="1" noChangeAspect="1"/>
          </p:cNvPicPr>
          <p:nvPr>
            <p:ph sz="quarter" idx="1"/>
          </p:nvPr>
        </p:nvPicPr>
        <p:blipFill>
          <a:blip r:embed="rId2"/>
          <a:stretch>
            <a:fillRect/>
          </a:stretch>
        </p:blipFill>
        <p:spPr>
          <a:xfrm>
            <a:off x="755576" y="1556792"/>
            <a:ext cx="7669818" cy="4752528"/>
          </a:xfrm>
          <a:prstGeom prst="rect">
            <a:avLst/>
          </a:prstGeom>
        </p:spPr>
      </p:pic>
      <p:sp>
        <p:nvSpPr>
          <p:cNvPr id="3" name="Rectangle 2"/>
          <p:cNvSpPr/>
          <p:nvPr/>
        </p:nvSpPr>
        <p:spPr>
          <a:xfrm>
            <a:off x="431000" y="6294424"/>
            <a:ext cx="8029858" cy="276999"/>
          </a:xfrm>
          <a:prstGeom prst="rect">
            <a:avLst/>
          </a:prstGeom>
        </p:spPr>
        <p:txBody>
          <a:bodyPr wrap="square">
            <a:spAutoFit/>
          </a:bodyPr>
          <a:lstStyle/>
          <a:p>
            <a:r>
              <a:rPr lang="en-NZ" sz="1200" dirty="0">
                <a:hlinkClick r:id="rId3"/>
              </a:rPr>
              <a:t>https://www.northottawawellnessfoundation.org/wp-content/uploads/2018/04/PerceivedStressScale.pdf</a:t>
            </a:r>
            <a:r>
              <a:rPr lang="en-NZ" sz="1200" dirty="0"/>
              <a:t> </a:t>
            </a:r>
          </a:p>
        </p:txBody>
      </p:sp>
    </p:spTree>
    <p:extLst>
      <p:ext uri="{BB962C8B-B14F-4D97-AF65-F5344CB8AC3E}">
        <p14:creationId xmlns:p14="http://schemas.microsoft.com/office/powerpoint/2010/main" val="1707948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pic>
        <p:nvPicPr>
          <p:cNvPr id="4" name="Content Placeholder 3"/>
          <p:cNvPicPr>
            <a:picLocks noGrp="1" noChangeAspect="1"/>
          </p:cNvPicPr>
          <p:nvPr>
            <p:ph sz="quarter" idx="1"/>
          </p:nvPr>
        </p:nvPicPr>
        <p:blipFill>
          <a:blip r:embed="rId2"/>
          <a:stretch>
            <a:fillRect/>
          </a:stretch>
        </p:blipFill>
        <p:spPr>
          <a:xfrm>
            <a:off x="810514" y="1484785"/>
            <a:ext cx="7537420" cy="4248472"/>
          </a:xfrm>
          <a:prstGeom prst="rect">
            <a:avLst/>
          </a:prstGeom>
        </p:spPr>
      </p:pic>
    </p:spTree>
    <p:extLst>
      <p:ext uri="{BB962C8B-B14F-4D97-AF65-F5344CB8AC3E}">
        <p14:creationId xmlns:p14="http://schemas.microsoft.com/office/powerpoint/2010/main" val="493325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914400" y="0"/>
            <a:ext cx="7772400" cy="1143000"/>
          </a:xfrm>
        </p:spPr>
        <p:txBody>
          <a:bodyPr/>
          <a:lstStyle/>
          <a:p>
            <a:pPr eaLnBrk="1" hangingPunct="1"/>
            <a:r>
              <a:rPr lang="en-CA" altLang="en-US"/>
              <a:t>Stress and the common cold</a:t>
            </a:r>
          </a:p>
        </p:txBody>
      </p:sp>
      <p:pic>
        <p:nvPicPr>
          <p:cNvPr id="32771" name="Picture 9"/>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rot="21540000">
            <a:off x="215900" y="1155700"/>
            <a:ext cx="5534025" cy="5351463"/>
          </a:xfrm>
        </p:spPr>
      </p:pic>
      <p:pic>
        <p:nvPicPr>
          <p:cNvPr id="3277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5963" y="1412875"/>
            <a:ext cx="2995612"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2" descr="http://t1.gstatic.com/images?q=tbn:ANd9GcS80pmzS0ABksMpgR0-PqW6YYrkApiTztx_-wDWMBLyp7NjrSCxIGA0PKz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4581525"/>
            <a:ext cx="2932112"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4716016" y="1174944"/>
            <a:ext cx="4322439" cy="4974767"/>
          </a:xfrm>
          <a:prstGeom prst="rect">
            <a:avLst/>
          </a:prstGeom>
        </p:spPr>
      </p:pic>
      <p:sp>
        <p:nvSpPr>
          <p:cNvPr id="34818" name="Title 1"/>
          <p:cNvSpPr>
            <a:spLocks noGrp="1"/>
          </p:cNvSpPr>
          <p:nvPr>
            <p:ph type="title"/>
          </p:nvPr>
        </p:nvSpPr>
        <p:spPr>
          <a:xfrm>
            <a:off x="914400" y="0"/>
            <a:ext cx="7772400" cy="1143000"/>
          </a:xfrm>
        </p:spPr>
        <p:txBody>
          <a:bodyPr/>
          <a:lstStyle/>
          <a:p>
            <a:pPr eaLnBrk="1" hangingPunct="1"/>
            <a:r>
              <a:rPr lang="en-CA" altLang="en-US"/>
              <a:t>Stress and immunity</a:t>
            </a:r>
          </a:p>
        </p:txBody>
      </p:sp>
      <p:sp>
        <p:nvSpPr>
          <p:cNvPr id="34819" name="Content Placeholder 2"/>
          <p:cNvSpPr>
            <a:spLocks noGrp="1"/>
          </p:cNvSpPr>
          <p:nvPr>
            <p:ph sz="quarter" idx="1"/>
          </p:nvPr>
        </p:nvSpPr>
        <p:spPr>
          <a:xfrm>
            <a:off x="468313" y="1295400"/>
            <a:ext cx="4608512" cy="4933950"/>
          </a:xfrm>
        </p:spPr>
        <p:txBody>
          <a:bodyPr/>
          <a:lstStyle/>
          <a:p>
            <a:pPr eaLnBrk="1" hangingPunct="1">
              <a:lnSpc>
                <a:spcPct val="80000"/>
              </a:lnSpc>
              <a:buFont typeface="Wingdings 2" panose="05020102010507070707" pitchFamily="18" charset="2"/>
              <a:buNone/>
            </a:pPr>
            <a:r>
              <a:rPr lang="en-NZ" altLang="en-US" sz="2400" b="1"/>
              <a:t>T cells </a:t>
            </a:r>
            <a:r>
              <a:rPr lang="en-NZ" altLang="en-US" sz="2400"/>
              <a:t>(mature in thymus):  </a:t>
            </a:r>
          </a:p>
          <a:p>
            <a:pPr eaLnBrk="1" hangingPunct="1">
              <a:lnSpc>
                <a:spcPct val="80000"/>
              </a:lnSpc>
              <a:buFontTx/>
              <a:buChar char="-"/>
            </a:pPr>
            <a:r>
              <a:rPr lang="en-NZ" altLang="en-US" sz="2400"/>
              <a:t>Includes T helper cells, T suppressor cells, cytotoxic  T cells</a:t>
            </a:r>
          </a:p>
          <a:p>
            <a:pPr eaLnBrk="1" hangingPunct="1">
              <a:lnSpc>
                <a:spcPct val="80000"/>
              </a:lnSpc>
              <a:buFont typeface="Wingdings 2" panose="05020102010507070707" pitchFamily="18" charset="2"/>
              <a:buNone/>
            </a:pPr>
            <a:r>
              <a:rPr lang="en-NZ" altLang="en-US" sz="2400" b="1"/>
              <a:t>Macrophages</a:t>
            </a:r>
            <a:r>
              <a:rPr lang="en-NZ" altLang="en-US" sz="2400"/>
              <a:t>:</a:t>
            </a:r>
          </a:p>
          <a:p>
            <a:pPr eaLnBrk="1" hangingPunct="1">
              <a:lnSpc>
                <a:spcPct val="80000"/>
              </a:lnSpc>
              <a:buFontTx/>
              <a:buChar char="-"/>
            </a:pPr>
            <a:r>
              <a:rPr lang="en-NZ" altLang="en-US" sz="2400"/>
              <a:t>“big eaters”</a:t>
            </a:r>
          </a:p>
          <a:p>
            <a:pPr eaLnBrk="1" hangingPunct="1">
              <a:lnSpc>
                <a:spcPct val="80000"/>
              </a:lnSpc>
              <a:buFont typeface="Wingdings 2" panose="05020102010507070707" pitchFamily="18" charset="2"/>
              <a:buNone/>
            </a:pPr>
            <a:r>
              <a:rPr lang="en-NZ" altLang="en-US" sz="2400" b="1"/>
              <a:t>Natural Killer Cells (NK):</a:t>
            </a:r>
          </a:p>
          <a:p>
            <a:pPr eaLnBrk="1" hangingPunct="1">
              <a:lnSpc>
                <a:spcPct val="80000"/>
              </a:lnSpc>
              <a:buFontTx/>
              <a:buChar char="-"/>
            </a:pPr>
            <a:r>
              <a:rPr lang="en-NZ" altLang="en-US" sz="2400"/>
              <a:t>major role in fighting tumours and viruses</a:t>
            </a:r>
          </a:p>
          <a:p>
            <a:pPr eaLnBrk="1" hangingPunct="1">
              <a:lnSpc>
                <a:spcPct val="80000"/>
              </a:lnSpc>
              <a:buFont typeface="Wingdings 2" panose="05020102010507070707" pitchFamily="18" charset="2"/>
              <a:buNone/>
            </a:pPr>
            <a:r>
              <a:rPr lang="en-NZ" altLang="en-US" sz="2400" b="1"/>
              <a:t>B cells </a:t>
            </a:r>
            <a:r>
              <a:rPr lang="en-NZ" altLang="en-US" sz="2400"/>
              <a:t>(mature in bone marrow):</a:t>
            </a:r>
          </a:p>
          <a:p>
            <a:pPr eaLnBrk="1" hangingPunct="1">
              <a:lnSpc>
                <a:spcPct val="80000"/>
              </a:lnSpc>
              <a:buFont typeface="Wingdings 2" panose="05020102010507070707" pitchFamily="18" charset="2"/>
              <a:buNone/>
            </a:pPr>
            <a:r>
              <a:rPr lang="en-NZ" altLang="en-US" sz="2400"/>
              <a:t>- Develop into plasma cells (which are a source of antibodies – Y-shaped proteins that identify and neutralise foreign objects)</a:t>
            </a:r>
          </a:p>
          <a:p>
            <a:pPr eaLnBrk="1" hangingPunct="1">
              <a:lnSpc>
                <a:spcPct val="80000"/>
              </a:lnSpc>
            </a:pPr>
            <a:endParaRPr lang="en-CA" altLang="en-US" sz="22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5536" y="332656"/>
            <a:ext cx="2114550" cy="1524000"/>
          </a:xfrm>
          <a:prstGeom prst="rect">
            <a:avLst/>
          </a:prstGeom>
        </p:spPr>
      </p:pic>
      <p:grpSp>
        <p:nvGrpSpPr>
          <p:cNvPr id="19" name="Group 18"/>
          <p:cNvGrpSpPr/>
          <p:nvPr/>
        </p:nvGrpSpPr>
        <p:grpSpPr>
          <a:xfrm>
            <a:off x="2051720" y="137393"/>
            <a:ext cx="3193157" cy="1914525"/>
            <a:chOff x="2051720" y="137393"/>
            <a:chExt cx="3193157" cy="1914525"/>
          </a:xfrm>
        </p:grpSpPr>
        <p:pic>
          <p:nvPicPr>
            <p:cNvPr id="5" name="Picture 4"/>
            <p:cNvPicPr>
              <a:picLocks noChangeAspect="1"/>
            </p:cNvPicPr>
            <p:nvPr/>
          </p:nvPicPr>
          <p:blipFill>
            <a:blip r:embed="rId3"/>
            <a:stretch>
              <a:fillRect/>
            </a:stretch>
          </p:blipFill>
          <p:spPr>
            <a:xfrm>
              <a:off x="3149377" y="137393"/>
              <a:ext cx="2095500" cy="1914525"/>
            </a:xfrm>
            <a:prstGeom prst="rect">
              <a:avLst/>
            </a:prstGeom>
          </p:spPr>
        </p:pic>
        <p:sp>
          <p:nvSpPr>
            <p:cNvPr id="12" name="Right Arrow 11"/>
            <p:cNvSpPr/>
            <p:nvPr/>
          </p:nvSpPr>
          <p:spPr>
            <a:xfrm>
              <a:off x="2051720" y="1094655"/>
              <a:ext cx="792088" cy="318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0" name="Group 19"/>
          <p:cNvGrpSpPr/>
          <p:nvPr/>
        </p:nvGrpSpPr>
        <p:grpSpPr>
          <a:xfrm>
            <a:off x="4793822" y="123301"/>
            <a:ext cx="2955222" cy="2295525"/>
            <a:chOff x="4793822" y="123301"/>
            <a:chExt cx="2955222" cy="2295525"/>
          </a:xfrm>
        </p:grpSpPr>
        <p:pic>
          <p:nvPicPr>
            <p:cNvPr id="6" name="Picture 5"/>
            <p:cNvPicPr>
              <a:picLocks noChangeAspect="1"/>
            </p:cNvPicPr>
            <p:nvPr/>
          </p:nvPicPr>
          <p:blipFill>
            <a:blip r:embed="rId4"/>
            <a:stretch>
              <a:fillRect/>
            </a:stretch>
          </p:blipFill>
          <p:spPr>
            <a:xfrm>
              <a:off x="5682119" y="123301"/>
              <a:ext cx="2066925" cy="2295525"/>
            </a:xfrm>
            <a:prstGeom prst="rect">
              <a:avLst/>
            </a:prstGeom>
          </p:spPr>
        </p:pic>
        <p:sp>
          <p:nvSpPr>
            <p:cNvPr id="13" name="Right Arrow 12"/>
            <p:cNvSpPr/>
            <p:nvPr/>
          </p:nvSpPr>
          <p:spPr>
            <a:xfrm>
              <a:off x="4793822" y="1094654"/>
              <a:ext cx="792088" cy="3181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1" name="Group 20"/>
          <p:cNvGrpSpPr/>
          <p:nvPr/>
        </p:nvGrpSpPr>
        <p:grpSpPr>
          <a:xfrm>
            <a:off x="5652120" y="764704"/>
            <a:ext cx="3248025" cy="3805436"/>
            <a:chOff x="5652120" y="764704"/>
            <a:chExt cx="3248025" cy="3805436"/>
          </a:xfrm>
        </p:grpSpPr>
        <p:pic>
          <p:nvPicPr>
            <p:cNvPr id="7" name="Picture 6"/>
            <p:cNvPicPr>
              <a:picLocks noChangeAspect="1"/>
            </p:cNvPicPr>
            <p:nvPr/>
          </p:nvPicPr>
          <p:blipFill>
            <a:blip r:embed="rId5"/>
            <a:stretch>
              <a:fillRect/>
            </a:stretch>
          </p:blipFill>
          <p:spPr>
            <a:xfrm>
              <a:off x="5652120" y="2484165"/>
              <a:ext cx="3248025" cy="2085975"/>
            </a:xfrm>
            <a:prstGeom prst="rect">
              <a:avLst/>
            </a:prstGeom>
          </p:spPr>
        </p:pic>
        <p:sp>
          <p:nvSpPr>
            <p:cNvPr id="14" name="Down Arrow 13"/>
            <p:cNvSpPr/>
            <p:nvPr/>
          </p:nvSpPr>
          <p:spPr>
            <a:xfrm>
              <a:off x="8186286" y="764704"/>
              <a:ext cx="274146" cy="977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2" name="Group 21"/>
          <p:cNvGrpSpPr/>
          <p:nvPr/>
        </p:nvGrpSpPr>
        <p:grpSpPr>
          <a:xfrm>
            <a:off x="2558373" y="2389256"/>
            <a:ext cx="2938569" cy="2152650"/>
            <a:chOff x="2558373" y="2389256"/>
            <a:chExt cx="2938569" cy="2152650"/>
          </a:xfrm>
        </p:grpSpPr>
        <p:pic>
          <p:nvPicPr>
            <p:cNvPr id="8" name="Picture 7"/>
            <p:cNvPicPr>
              <a:picLocks noChangeAspect="1"/>
            </p:cNvPicPr>
            <p:nvPr/>
          </p:nvPicPr>
          <p:blipFill>
            <a:blip r:embed="rId6"/>
            <a:stretch>
              <a:fillRect/>
            </a:stretch>
          </p:blipFill>
          <p:spPr>
            <a:xfrm>
              <a:off x="2558373" y="2389256"/>
              <a:ext cx="2905125" cy="2152650"/>
            </a:xfrm>
            <a:prstGeom prst="rect">
              <a:avLst/>
            </a:prstGeom>
          </p:spPr>
        </p:pic>
        <p:sp>
          <p:nvSpPr>
            <p:cNvPr id="15" name="Left Arrow 14"/>
            <p:cNvSpPr/>
            <p:nvPr/>
          </p:nvSpPr>
          <p:spPr>
            <a:xfrm>
              <a:off x="5004048" y="3212976"/>
              <a:ext cx="492894" cy="25260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3" name="Group 22"/>
          <p:cNvGrpSpPr/>
          <p:nvPr/>
        </p:nvGrpSpPr>
        <p:grpSpPr>
          <a:xfrm>
            <a:off x="179512" y="2850652"/>
            <a:ext cx="3064351" cy="3628206"/>
            <a:chOff x="179512" y="2850652"/>
            <a:chExt cx="3064351" cy="3628206"/>
          </a:xfrm>
        </p:grpSpPr>
        <p:pic>
          <p:nvPicPr>
            <p:cNvPr id="9" name="Picture 8"/>
            <p:cNvPicPr>
              <a:picLocks noChangeAspect="1"/>
            </p:cNvPicPr>
            <p:nvPr/>
          </p:nvPicPr>
          <p:blipFill>
            <a:blip r:embed="rId7"/>
            <a:stretch>
              <a:fillRect/>
            </a:stretch>
          </p:blipFill>
          <p:spPr>
            <a:xfrm>
              <a:off x="179512" y="4735199"/>
              <a:ext cx="3064351" cy="1743659"/>
            </a:xfrm>
            <a:prstGeom prst="rect">
              <a:avLst/>
            </a:prstGeom>
          </p:spPr>
        </p:pic>
        <p:sp>
          <p:nvSpPr>
            <p:cNvPr id="16" name="Down Arrow 15"/>
            <p:cNvSpPr/>
            <p:nvPr/>
          </p:nvSpPr>
          <p:spPr>
            <a:xfrm>
              <a:off x="755576" y="2850652"/>
              <a:ext cx="274146" cy="9772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4" name="Group 23"/>
          <p:cNvGrpSpPr/>
          <p:nvPr/>
        </p:nvGrpSpPr>
        <p:grpSpPr>
          <a:xfrm>
            <a:off x="2843808" y="4635479"/>
            <a:ext cx="3676655" cy="1943100"/>
            <a:chOff x="2843808" y="4635479"/>
            <a:chExt cx="3676655" cy="1943100"/>
          </a:xfrm>
        </p:grpSpPr>
        <p:pic>
          <p:nvPicPr>
            <p:cNvPr id="10" name="Picture 9"/>
            <p:cNvPicPr>
              <a:picLocks noChangeAspect="1"/>
            </p:cNvPicPr>
            <p:nvPr/>
          </p:nvPicPr>
          <p:blipFill>
            <a:blip r:embed="rId8"/>
            <a:stretch>
              <a:fillRect/>
            </a:stretch>
          </p:blipFill>
          <p:spPr>
            <a:xfrm>
              <a:off x="3243863" y="4635479"/>
              <a:ext cx="3276600" cy="1943100"/>
            </a:xfrm>
            <a:prstGeom prst="rect">
              <a:avLst/>
            </a:prstGeom>
          </p:spPr>
        </p:pic>
        <p:sp>
          <p:nvSpPr>
            <p:cNvPr id="17" name="Right Arrow 16"/>
            <p:cNvSpPr/>
            <p:nvPr/>
          </p:nvSpPr>
          <p:spPr>
            <a:xfrm>
              <a:off x="2843808" y="5733256"/>
              <a:ext cx="504056" cy="3011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25" name="Group 24"/>
          <p:cNvGrpSpPr/>
          <p:nvPr/>
        </p:nvGrpSpPr>
        <p:grpSpPr>
          <a:xfrm>
            <a:off x="5673940" y="5424992"/>
            <a:ext cx="3332121" cy="1218926"/>
            <a:chOff x="5673940" y="5424992"/>
            <a:chExt cx="3332121" cy="1218926"/>
          </a:xfrm>
        </p:grpSpPr>
        <p:pic>
          <p:nvPicPr>
            <p:cNvPr id="11" name="Picture 10"/>
            <p:cNvPicPr>
              <a:picLocks noChangeAspect="1"/>
            </p:cNvPicPr>
            <p:nvPr/>
          </p:nvPicPr>
          <p:blipFill>
            <a:blip r:embed="rId9"/>
            <a:stretch>
              <a:fillRect/>
            </a:stretch>
          </p:blipFill>
          <p:spPr>
            <a:xfrm>
              <a:off x="6492026" y="5424992"/>
              <a:ext cx="2514035" cy="1218926"/>
            </a:xfrm>
            <a:prstGeom prst="rect">
              <a:avLst/>
            </a:prstGeom>
          </p:spPr>
        </p:pic>
        <p:sp>
          <p:nvSpPr>
            <p:cNvPr id="18" name="Right Arrow 17"/>
            <p:cNvSpPr/>
            <p:nvPr/>
          </p:nvSpPr>
          <p:spPr>
            <a:xfrm>
              <a:off x="5673940" y="6034455"/>
              <a:ext cx="504056" cy="3011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pic>
        <p:nvPicPr>
          <p:cNvPr id="26" name="Picture 25"/>
          <p:cNvPicPr>
            <a:picLocks noChangeAspect="1"/>
          </p:cNvPicPr>
          <p:nvPr/>
        </p:nvPicPr>
        <p:blipFill>
          <a:blip r:embed="rId10"/>
          <a:stretch>
            <a:fillRect/>
          </a:stretch>
        </p:blipFill>
        <p:spPr>
          <a:xfrm>
            <a:off x="183361" y="260649"/>
            <a:ext cx="8716783" cy="6383270"/>
          </a:xfrm>
          <a:prstGeom prst="rect">
            <a:avLst/>
          </a:prstGeom>
        </p:spPr>
      </p:pic>
    </p:spTree>
    <p:extLst>
      <p:ext uri="{BB962C8B-B14F-4D97-AF65-F5344CB8AC3E}">
        <p14:creationId xmlns:p14="http://schemas.microsoft.com/office/powerpoint/2010/main" val="3138959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914400" y="76200"/>
            <a:ext cx="7772400" cy="1143000"/>
          </a:xfrm>
        </p:spPr>
        <p:txBody>
          <a:bodyPr/>
          <a:lstStyle/>
          <a:p>
            <a:pPr eaLnBrk="1" hangingPunct="1"/>
            <a:r>
              <a:rPr lang="en-CA" altLang="en-US"/>
              <a:t>Stress and immunity</a:t>
            </a:r>
          </a:p>
        </p:txBody>
      </p:sp>
      <p:sp>
        <p:nvSpPr>
          <p:cNvPr id="35843" name="Content Placeholder 2"/>
          <p:cNvSpPr>
            <a:spLocks noGrp="1"/>
          </p:cNvSpPr>
          <p:nvPr>
            <p:ph sz="quarter" idx="1"/>
          </p:nvPr>
        </p:nvSpPr>
        <p:spPr>
          <a:xfrm>
            <a:off x="457200" y="1371600"/>
            <a:ext cx="8153400" cy="4681538"/>
          </a:xfrm>
        </p:spPr>
        <p:txBody>
          <a:bodyPr/>
          <a:lstStyle/>
          <a:p>
            <a:pPr eaLnBrk="1" hangingPunct="1"/>
            <a:r>
              <a:rPr lang="en-NZ" altLang="en-US" sz="2800" b="1"/>
              <a:t>Acute/Intermittent stress </a:t>
            </a:r>
            <a:r>
              <a:rPr lang="en-NZ" altLang="en-US" sz="2800"/>
              <a:t>(e.g., bouts of exercise) </a:t>
            </a:r>
            <a:r>
              <a:rPr lang="en-CA" altLang="en-US" sz="2800"/>
              <a:t> - actually associated with enhanced immune responses (e.g., reception of vaccine)</a:t>
            </a:r>
          </a:p>
          <a:p>
            <a:pPr eaLnBrk="1" hangingPunct="1"/>
            <a:endParaRPr lang="en-NZ" altLang="en-US" sz="2800" b="1"/>
          </a:p>
          <a:p>
            <a:pPr eaLnBrk="1" hangingPunct="1"/>
            <a:r>
              <a:rPr lang="en-NZ" altLang="en-US" sz="2800" b="1"/>
              <a:t>Chronic stress</a:t>
            </a:r>
            <a:r>
              <a:rPr lang="en-NZ" altLang="en-US" sz="2800"/>
              <a:t>, however, may lead to</a:t>
            </a:r>
            <a:r>
              <a:rPr lang="en-NZ" altLang="en-US" sz="2800" b="1" i="1"/>
              <a:t> immune dysregulation  </a:t>
            </a:r>
            <a:r>
              <a:rPr lang="en-NZ" altLang="en-US" sz="2800"/>
              <a:t>- underexpression or overexpression of immune molecules</a:t>
            </a:r>
          </a:p>
          <a:p>
            <a:pPr eaLnBrk="1" hangingPunct="1"/>
            <a:endParaRPr lang="en-NZ" altLang="en-US" sz="2800" i="1"/>
          </a:p>
          <a:p>
            <a:pPr eaLnBrk="1" hangingPunct="1"/>
            <a:r>
              <a:rPr lang="en-NZ" altLang="en-US" sz="2800"/>
              <a:t>So, occasional stress is good, chronic isn’t.</a:t>
            </a:r>
          </a:p>
          <a:p>
            <a:pPr eaLnBrk="1" hangingPunct="1"/>
            <a:endParaRPr lang="en-NZ" altLang="en-US" sz="2800" b="1" i="1"/>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914400" y="-76200"/>
            <a:ext cx="7772400" cy="1143000"/>
          </a:xfrm>
        </p:spPr>
        <p:txBody>
          <a:bodyPr/>
          <a:lstStyle/>
          <a:p>
            <a:pPr eaLnBrk="1" hangingPunct="1"/>
            <a:r>
              <a:rPr lang="en-CA" altLang="en-US"/>
              <a:t>Stress and immunity research</a:t>
            </a:r>
          </a:p>
        </p:txBody>
      </p:sp>
      <p:sp>
        <p:nvSpPr>
          <p:cNvPr id="36867" name="Content Placeholder 2"/>
          <p:cNvSpPr>
            <a:spLocks noGrp="1"/>
          </p:cNvSpPr>
          <p:nvPr>
            <p:ph sz="quarter" idx="1"/>
          </p:nvPr>
        </p:nvSpPr>
        <p:spPr>
          <a:xfrm>
            <a:off x="467545" y="1085850"/>
            <a:ext cx="3959994" cy="4933950"/>
          </a:xfrm>
        </p:spPr>
        <p:txBody>
          <a:bodyPr/>
          <a:lstStyle/>
          <a:p>
            <a:pPr eaLnBrk="1" hangingPunct="1">
              <a:lnSpc>
                <a:spcPct val="80000"/>
              </a:lnSpc>
              <a:buFont typeface="Wingdings 2" panose="05020102010507070707" pitchFamily="18" charset="2"/>
              <a:buNone/>
            </a:pPr>
            <a:r>
              <a:rPr lang="en-CA" altLang="en-US" sz="2400" b="1" i="1" dirty="0"/>
              <a:t>Wound Healing Example 1: Dental Student Study</a:t>
            </a:r>
            <a:endParaRPr lang="en-CA" altLang="en-US" sz="1800" dirty="0"/>
          </a:p>
          <a:p>
            <a:pPr eaLnBrk="1" hangingPunct="1">
              <a:lnSpc>
                <a:spcPct val="80000"/>
              </a:lnSpc>
              <a:buFontTx/>
              <a:buChar char="-"/>
            </a:pPr>
            <a:r>
              <a:rPr lang="en-CA" altLang="en-US" sz="2000" dirty="0"/>
              <a:t>two punch biopsies in 11 dental students – during examination stress and while they were on vacation</a:t>
            </a:r>
          </a:p>
          <a:p>
            <a:pPr eaLnBrk="1" hangingPunct="1">
              <a:lnSpc>
                <a:spcPct val="80000"/>
              </a:lnSpc>
              <a:buFontTx/>
              <a:buChar char="-"/>
            </a:pPr>
            <a:r>
              <a:rPr lang="en-CA" altLang="en-US" sz="2000" dirty="0"/>
              <a:t>Measured healing with: (1) daily photographs, (2) foaming response to hydrogen peroxide (antiseptic) – it reacts with catalase from blood and damaged cells</a:t>
            </a:r>
          </a:p>
          <a:p>
            <a:pPr eaLnBrk="1" hangingPunct="1">
              <a:lnSpc>
                <a:spcPct val="80000"/>
              </a:lnSpc>
              <a:buFontTx/>
              <a:buChar char="-"/>
            </a:pPr>
            <a:endParaRPr lang="en-CA" altLang="en-US" sz="1800" dirty="0"/>
          </a:p>
          <a:p>
            <a:pPr eaLnBrk="1" hangingPunct="1">
              <a:lnSpc>
                <a:spcPct val="80000"/>
              </a:lnSpc>
              <a:buFont typeface="Wingdings 2" panose="05020102010507070707" pitchFamily="18" charset="2"/>
              <a:buNone/>
            </a:pPr>
            <a:r>
              <a:rPr lang="en-CA" altLang="en-US" sz="2200" b="1" dirty="0"/>
              <a:t>Results: </a:t>
            </a:r>
          </a:p>
          <a:p>
            <a:pPr eaLnBrk="1" hangingPunct="1">
              <a:lnSpc>
                <a:spcPct val="80000"/>
              </a:lnSpc>
            </a:pPr>
            <a:r>
              <a:rPr lang="en-CA" altLang="en-US" sz="2000" b="1" dirty="0"/>
              <a:t>Wounds took 3 days (40%) longer to heal on average – and no student healed as quickly as they did while they were on holiday.</a:t>
            </a:r>
          </a:p>
          <a:p>
            <a:pPr eaLnBrk="1" hangingPunct="1">
              <a:lnSpc>
                <a:spcPct val="80000"/>
              </a:lnSpc>
            </a:pPr>
            <a:r>
              <a:rPr lang="en-CA" altLang="en-US" sz="2000" dirty="0"/>
              <a:t>Interleukin cytokine production decreased 68% during exam time as well.</a:t>
            </a:r>
          </a:p>
          <a:p>
            <a:pPr eaLnBrk="1" hangingPunct="1">
              <a:lnSpc>
                <a:spcPct val="80000"/>
              </a:lnSpc>
              <a:buFont typeface="Wingdings 2" panose="05020102010507070707" pitchFamily="18" charset="2"/>
              <a:buNone/>
            </a:pPr>
            <a:endParaRPr lang="en-CA" altLang="en-US" sz="1800" dirty="0"/>
          </a:p>
          <a:p>
            <a:pPr eaLnBrk="1" hangingPunct="1">
              <a:lnSpc>
                <a:spcPct val="80000"/>
              </a:lnSpc>
              <a:buFontTx/>
              <a:buChar char="-"/>
            </a:pPr>
            <a:endParaRPr lang="en-CA" altLang="en-US" sz="1800" dirty="0"/>
          </a:p>
          <a:p>
            <a:pPr eaLnBrk="1" hangingPunct="1">
              <a:lnSpc>
                <a:spcPct val="80000"/>
              </a:lnSpc>
              <a:buFont typeface="Wingdings 2" panose="05020102010507070707" pitchFamily="18" charset="2"/>
              <a:buNone/>
            </a:pPr>
            <a:endParaRPr lang="en-CA" altLang="en-US" sz="1800" dirty="0"/>
          </a:p>
        </p:txBody>
      </p:sp>
      <p:sp>
        <p:nvSpPr>
          <p:cNvPr id="36868" name="AutoShape 2" descr="data:image/jpeg;base64,/9j/4AAQSkZJRgABAQAAAQABAAD/2wBDAAkGBwgHBgkIBwgKCgkLDRYPDQwMDRsUFRAWIB0iIiAdHx8kKDQsJCYxJx8fLT0tMTU3Ojo6Iys/RD84QzQ5Ojf/2wBDAQoKCg0MDRoPDxo3JR8lNzc3Nzc3Nzc3Nzc3Nzc3Nzc3Nzc3Nzc3Nzc3Nzc3Nzc3Nzc3Nzc3Nzc3Nzc3Nzc3Nzf/wAARCACtAKEDASIAAhEBAxEB/8QAGwAAAgIDAQAAAAAAAAAAAAAAAwQCBQABBgf/xAA4EAABAwMCBQIFAgUCBwAAAAABAAIRAwQhEjEFIkFRYRNxBjKBkaEUUhUjM8HhJLEHQlNicoLw/8QAGQEAAwEBAQAAAAAAAAAAAAAAAQIDBAAF/8QAJBEAAgICAgICAgMAAAAAAAAAAAECEQMhEjEEQRNRMmEUIkL/2gAMAwEAAhEDEQA/AK6o8hhb1lJ1sNEH/CYrFwGwz1SlV2okLG+j0+iNDmfrOw2wmKlSKfc9FlNoZSjt2QK7+uICMVoVg3E9TlQ16fHlac8GSlqtXU2NoO6pFWPCHJk31OU5+i0yJ1EnxCW9Vu8yR4lZ64BmPv8A4VUkiyikWJruGwIjwouuQ0DVBIMHfKrzVl0gBbdcFwAOw8wjoKRYVCz0RU5yZ2IgIX6g4EH6oNSprDGgjSO8rTWYMDbeNkaTOivsaFw4+3ssdUa7EZS7aukgODc9wphurmaZHcJXEPFDFIuBOcFHgO6JVroM7nyjMdqjBBSONEp4/aNubpIhRjqEQgxJABCyARA27KbRE0BIR6MBwnHTKCwlvhHaZhK0MMQViF6h7FYlpg2TrvBblKMGpxPZHuAREFDbAA/su90dII4gMkduoVfcPAG+26brmGEbqpu6nQHJVUgRVshUqk5kwlX1S7c+y04k4EqD2QJz7q6NSVIwkjJP0Ci+qGkkYHco9jbPu6mlmY3PRXruA0jbgubJ6lByXojPMouiltba5u2B1Nh0nqcJgcJuyDFPbyuwsLFtOgG024a3KtKXC3vA0gQRKTkyD8mVnm9xZ17dhdUaWAbk7LVFtV45OaR0yF23xDw7VZ1aIbzOpiJ7kLfDODU7W0ptDOmTG5Xcmii8nVnGPpVQeemR5IWCQCBGM5wu9fZMdMtBxhUfHeEsZRdWpsAcO3VFTdlcfkJumUdOsQCH/LuJH900wF41s2P4SXovGHtc36ItvUfSqAj7d1RUzUkmrQ80S3IyNwpNEdMI1MNrDVS36tE4WoE7SpzjRmyx9gHNkIlLG4z5U3NloIBWUokjx2UyRnL+4LFKD2CxA6iVy3A3ieqCXAQZwj3O0b5S1RIuxZdgrh5DSc+xVLVqF7yT02CtLx8U/KqiM91eCKYVewePKZtLGpePFJpg5MlwAEZ3KCxhc+Nz2Vxw6nLdIEOODIVCmWVIPwejTo0WiI7kq2NUmnpZME5QhZCi4hxkg5yimAMDCWqM0cak7Y1bXYpgjVpDhB8q3bx9gYA80jAAGTK5xxkbn7Ib43G67ig/x4tltc37LquCDLnHbsFdWNxREmowHS0Na0iFyDDnO6XvLniNEzZ3D2e41fggrnEEvGX+TtK4a6q52lrZ6N2SF9SbWolkSDgLia3xdxy2BY/9O6DMuoCZ/CVtfjbiX8XZd8QqCrSwHUmMDQB3A7rlEm8UoncVOG0zR0lgOOy5riNmLa4c0ToPykrtLO5t+I2ZvbOuypRMDfmk+FR8et31zTFIS+ZjuIR40U8fM4yplVYnTAM6BgxvlOVaIp1SIwdiEvZkNI2kbhWtTRWt2mf5jcbdE76N+RWV/pkbBa0EOnv2TvpHecdUOowg7YWeSoyNUwGn/wAvuFiNHgrEpwvcDmA+qVqJqvJf9ErW2U4k2IXhlgHlJBpB2mU/cgOEAFAa068RhaodGrCv6k7S31VQ0uDHb6ndFaWdrVtjreS5rjOVRNFK74m2g572lhBBaYkrsmNDbUasnonrRnyz5TogXagIwFrc6RsoEz95Wg8DxKRuysYUqQWJz1Q3tIGym104OPKmQT1keymp06HqhQ4KnSIPzZUn0juNkMNLTiVTlZ3ZTccbTIMATlcjWw4jsuq426dUyMLlKuXHCayc1oY4dxW94bULrG4fSncAy13uNiur4Jxu6vbllW/OoOGlsAAYXE5Hddz8G2YvuGsFNpqVA8s0jckn/ITJNmebSVlhfuosuQaLdLXDMmUzYvbLmuE6h75XI8QvLmjxp1lWdyMJ043x3XScNqFzWO2K72b/AB5c8RcsoTTHZRfQ5oPTonqFMeiCTutVKXMCcZUZrZCXYhob+1Ym/THcLFMU5+ph8GTndLXEgGO6bLdTz28e6BdtA0gyZOymu6EoXdT5CSEg8tpMqVOjVb3gay1EbuwEnTpENGlogjmc7Zvn3WxfiaY6gJ2HDRcBlwRUa7VHqaoGrt/8FfazTpAOeSB3WqFu1jBDcDqg3NQZ6YSuV6QcGFXsmLjmhxwoesHOAbn+ySGp72uOW9T/AGRTpcCYDY2I6IpJG1YorRZUqmd/ummumPKqLar8vMfMrt/hDjHBrBzf19lFacXROvT/AOp+X6KE42zLnTgrSs552AZ7oTwHNJ2XRV7/AOHXV6rjwe5fL3Eu/WOGrO6TuOKfDNKmWngd0QO18UYr9md5H9M4LjdQAluoey5qruul+LL/AIVeXNM8IsKtmxrSKjalwauozgydsYXL1SCNlVAlK0QJ7HKsOEcXvuHOfTs62htaA4OaHA/dVuOoWw4NcHDcGU6dEnTGOI31SrfNqveXVW9dl3Hw5WbXosIPRef3Rp1SakZOV1PwPd5NB+CNieyI/jTqTiepW9LXasIGStVaUGADhHsGH9G12HNJ2U6jABIxI7KU+xm9sR0jssTEeFimA5MjmkbpS9y9gABPlOAiMJC5f/qmdpgKePsWPZC7cXVWMkENbJymuGO9E+ppBa8Fpb+4RCSutX6wtJBkAbKwpkU6jQGgtiIgHH16rWzUloNVpmkdDSCIBkOBH3CQqsbqMiU5Vc3UQzVpkxO8JWoASppU7KwlxK6o11JxDPkdlaIecO27J40wfmW3U24xHaUXNFflBWrHY1RCfpnylWwzEQoVLtrJzspy2JOVjlWsKYiVQ8UvoaQDBUL7iMtLZ/KobisXySV0YmeUtAq9QuJJ6pZxW3OnqoE+VajLKVmEkCTstAqBOVqco0Jew0z0wrf4XqaOKUzqwXQVSAjwn+Ev0XtMjcHp4RofH+aZ71Yj/R084xOUYglkapgIHDDNjQP7m9U45uJjKlkHfYp6QWJiPb7rFMBwj3aWpH5rhoGxJkI1y4sETjqCl7efVBnKSOhU6ZK8AF4HDx/umpAdJ7mEtez6jXRELVxWDdPlajYnoYc/BMoGsu6JU3tNp0uqNA8lbPELZsE1WmEroCkOx3QatwxkhxgxgQq+64zRYHMplrjPzDPT/Kp7jiRe4x16kqbjsKl9lrdX+CAYHeVVV70mQDMpGrcuqbfZDLazshjo9lRRFlkJ1KpJzlAe8kKf6a4c3FN0LRta5n+WfumVGeUmwBKGSD0TX6Sv/wBP8oLresJlh9kSTsAVk9gtuDh0+6iiISBjZW/wzbuu+M2tJrdUvz7KnBP1Xon/AAx4OddTiVdhgjRS/uUeimPbPRrINikGgywBpMdgrAjbGUtaM0ZaC0JojG2VGTtlZdg8/tP2WIkrEtCnllV+s7ArdN2lwMIZOokqbQA0KUdsSyV4/WwTPjKouO8QNKiymP6hGSrao/lJBA0nCqr+hTrvFSo1pLTHhaUbKbhoo7Vta4dJJDeririzs6RcAWl3uZS73tBAaAI2hWHDuZ4G5RYi0hr+H2zm/wBFpHTC03g9sXT6TQB3CtqNIluAMDMlMC01NBe6Z6DAQ7EcijNlRZ/TpsbHWEF9FznFgJMDsr+vQY0aQEiWjUQ0Y6rmdyKqpSIMBoceqwW4AnSrL0tLySFpzJEwFxzZT1KQgBJVaeCYV1WYIMNj64VZXaQTOAihGVlWmHHIBHlJ1aMHl+ytKwAWWXD6t/XDKbYbPM7smQnBydIh8OcFq8WvQyCKLTL3R+F7XwuybaWlGlRaGhogAYhU/wAMcIp2lGmymyABJ7nyupLABobmEk5aNDh8aUfZKmcGdwjbjMShtdnIU5A22U0SZmO6xan2WIgs8odyg9FJjgWgLR5thtusEB22CFKKoSxKpUGQ4gQ5DrObUZpBIB7qNwQHuZ03lRBERJlaKN2OS40VVZr6VQtfiNvKvOCs1tDxhLOYXgh4b4JCf4cWsaGCARmAub+yUoOO/ResexgaJM+UUVZEzPiVXtc3cqYqYMICUTu3uLDA37lKsbpYOh6qVWo44jfoo6gc/hMckSHTooOgA9Fggjf3WjA6yUGFoXuCHQAGjuVW3LJneQn6suPLujW3DXVTrq/ZcGOGc9Ip7XhtS7qZBFPuuy4Pw2nRpsaymGj2UrWziNAiOi6Xh1k1tNpeMomtQhhj+xqwoCnTGJkDKZdkR1UgNI6IVZ0ZGRHupy2Y5O3ZJpP/ADDZb1Sg6tQgHfcrHvAnmzMFKhWG1f8AasS+pv71iIKPMw4gHGNloOAcFqdOoKEmcA5U0REr6BVJOyXYTrzKavm8gPlIiQ/b8rRB2jTiloe9MGA06oGSthunIwe61bVAxwJgt6hNtayvtgl0I0aU17BMu6wPMGuaNkf9a2Odrmz2UqloBW0anARO3ypM0XPrimDMLuNHcYPoaN1TkcxJI7LBXMmGulTpWBdUhxEgSmRaQ0kD6eF2zljgLMqPe4htNHpW9So7ndjwmqFuAXNLIcflPdFDDTdDhBRotGONejVKyaADAlOU6QAHWFFg0EDfKsLagXQ4iAURnNR6GeHW08xGFdCGBvQJO3eKVPGET1QQpSl6MeSTkxhzsYAn/dBe4GOkKJeIkfVDqVI27JST0Y5+nY7lDdU75IKXdUlpGY7FDdVgbodCMZ9V3f8ACxI+u3v+Vi6wUcU/JzsQokxgLIg491Cs4jTGJKmTBVSXCCEpUpwXJh7pnCg891SDOg6F2vjqRhM0rk09O5gzg9UvVggmMoAe4YVU7NUZl9Svg8n1AXajko4e1z6jmRBHLPZUlN8RhM06hd4x0R5FE0y2Fyxr5kSQJ0orLgD5XxiI7qle4xup03u6nbZGyiSOg9cvLHB5c/THN0RXfzHCIzEqrtiWtkFW1kJGcnui5AlKhyhSEA4+qsKboA7pRh2RHPLRhTlIg52OergA7qIq5ycJPW6d91ms7HKnYUh71AG4mUOpVwJOUqHnSoayQSVwkgz62SRIxEnslqlWdyfdAfVIa8x3Qn1CYnsuEGfV8rEj6vhYgCz/2Q=="/>
          <p:cNvSpPr>
            <a:spLocks noChangeAspect="1" noChangeArrowheads="1"/>
          </p:cNvSpPr>
          <p:nvPr/>
        </p:nvSpPr>
        <p:spPr bwMode="auto">
          <a:xfrm>
            <a:off x="155575" y="-661988"/>
            <a:ext cx="1285875" cy="1381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eaLnBrk="1" hangingPunct="1">
              <a:spcBef>
                <a:spcPct val="0"/>
              </a:spcBef>
              <a:buClrTx/>
              <a:buSzTx/>
              <a:buFontTx/>
              <a:buNone/>
            </a:pPr>
            <a:endParaRPr lang="en-CA" altLang="en-US" sz="1800"/>
          </a:p>
        </p:txBody>
      </p:sp>
      <p:pic>
        <p:nvPicPr>
          <p:cNvPr id="3686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0563" y="3141663"/>
            <a:ext cx="443865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0" name="Picture 4" descr="http://t3.gstatic.com/images?q=tbn:ANd9GcQtG7G0A4J2YXWTOxbFMyCq0bqEF4_SjmZbukkfXk038_039O8&amp;t=1&amp;usg=__dHhQ37LLvy-HAhbUr2DMH1Xy4u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1700213"/>
            <a:ext cx="167005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72200" y="4048560"/>
            <a:ext cx="2538518" cy="2267058"/>
          </a:xfrm>
          <a:prstGeom prst="rect">
            <a:avLst/>
          </a:prstGeom>
        </p:spPr>
      </p:pic>
      <p:sp>
        <p:nvSpPr>
          <p:cNvPr id="37890" name="Title 1"/>
          <p:cNvSpPr>
            <a:spLocks noGrp="1"/>
          </p:cNvSpPr>
          <p:nvPr>
            <p:ph type="title"/>
          </p:nvPr>
        </p:nvSpPr>
        <p:spPr>
          <a:xfrm>
            <a:off x="914400" y="-76200"/>
            <a:ext cx="7772400" cy="1143000"/>
          </a:xfrm>
        </p:spPr>
        <p:txBody>
          <a:bodyPr/>
          <a:lstStyle/>
          <a:p>
            <a:pPr eaLnBrk="1" hangingPunct="1"/>
            <a:r>
              <a:rPr lang="en-NZ" altLang="en-US" dirty="0"/>
              <a:t>Stress and immunity research</a:t>
            </a:r>
          </a:p>
        </p:txBody>
      </p:sp>
      <p:sp>
        <p:nvSpPr>
          <p:cNvPr id="37891" name="Content Placeholder 2"/>
          <p:cNvSpPr>
            <a:spLocks noGrp="1"/>
          </p:cNvSpPr>
          <p:nvPr>
            <p:ph sz="quarter" idx="1"/>
          </p:nvPr>
        </p:nvSpPr>
        <p:spPr>
          <a:xfrm>
            <a:off x="304800" y="1295400"/>
            <a:ext cx="6067400" cy="5181600"/>
          </a:xfrm>
        </p:spPr>
        <p:txBody>
          <a:bodyPr/>
          <a:lstStyle/>
          <a:p>
            <a:pPr eaLnBrk="1" hangingPunct="1">
              <a:lnSpc>
                <a:spcPct val="80000"/>
              </a:lnSpc>
              <a:buFont typeface="Wingdings 2" panose="05020102010507070707" pitchFamily="18" charset="2"/>
              <a:buNone/>
            </a:pPr>
            <a:r>
              <a:rPr lang="en-CA" altLang="en-US" sz="2400" b="1" i="1" dirty="0"/>
              <a:t>Wound Healing Example 2: Interpersonal Stress</a:t>
            </a:r>
          </a:p>
          <a:p>
            <a:pPr eaLnBrk="1" hangingPunct="1">
              <a:lnSpc>
                <a:spcPct val="80000"/>
              </a:lnSpc>
            </a:pPr>
            <a:r>
              <a:rPr lang="en-CA" altLang="en-US" sz="2400" dirty="0"/>
              <a:t>42 healthy married couples admitted twice to a hospital research unit for 24 hours</a:t>
            </a:r>
          </a:p>
          <a:p>
            <a:pPr eaLnBrk="1" hangingPunct="1">
              <a:lnSpc>
                <a:spcPct val="80000"/>
              </a:lnSpc>
            </a:pPr>
            <a:r>
              <a:rPr lang="en-CA" altLang="en-US" sz="2400" dirty="0"/>
              <a:t>Visit 1: social support task</a:t>
            </a:r>
          </a:p>
          <a:p>
            <a:pPr eaLnBrk="1" hangingPunct="1">
              <a:lnSpc>
                <a:spcPct val="80000"/>
              </a:lnSpc>
            </a:pPr>
            <a:r>
              <a:rPr lang="en-CA" altLang="en-US" sz="2400" dirty="0"/>
              <a:t>Visit 2: discussion of marital disagreements</a:t>
            </a:r>
          </a:p>
          <a:p>
            <a:pPr lvl="1" eaLnBrk="1" hangingPunct="1">
              <a:lnSpc>
                <a:spcPct val="80000"/>
              </a:lnSpc>
            </a:pPr>
            <a:r>
              <a:rPr lang="en-CA" altLang="en-US" dirty="0"/>
              <a:t>Interactions assessed by coding positive and negative behaviours</a:t>
            </a:r>
          </a:p>
          <a:p>
            <a:pPr eaLnBrk="1" hangingPunct="1">
              <a:lnSpc>
                <a:spcPct val="80000"/>
              </a:lnSpc>
            </a:pPr>
            <a:r>
              <a:rPr lang="en-CA" altLang="en-US" sz="2400" dirty="0"/>
              <a:t>Suction blisters were given to participants at each visit and wound healing assessed on follow-up via:</a:t>
            </a:r>
          </a:p>
          <a:p>
            <a:pPr lvl="1" eaLnBrk="1" hangingPunct="1">
              <a:lnSpc>
                <a:spcPct val="80000"/>
              </a:lnSpc>
            </a:pPr>
            <a:r>
              <a:rPr lang="en-CA" altLang="en-US" dirty="0" err="1"/>
              <a:t>transepidermal</a:t>
            </a:r>
            <a:r>
              <a:rPr lang="en-CA" altLang="en-US" dirty="0"/>
              <a:t> water loss</a:t>
            </a:r>
          </a:p>
          <a:p>
            <a:pPr eaLnBrk="1" hangingPunct="1">
              <a:lnSpc>
                <a:spcPct val="80000"/>
              </a:lnSpc>
            </a:pPr>
            <a:r>
              <a:rPr lang="en-NZ" altLang="en-US" sz="2400" dirty="0"/>
              <a:t>Hostile couples (more negative across both visits) – wounds healed on average 75% more slowly than less hostile couples...</a:t>
            </a:r>
          </a:p>
        </p:txBody>
      </p:sp>
      <p:pic>
        <p:nvPicPr>
          <p:cNvPr id="3" name="Picture 2"/>
          <p:cNvPicPr>
            <a:picLocks noChangeAspect="1"/>
          </p:cNvPicPr>
          <p:nvPr/>
        </p:nvPicPr>
        <p:blipFill>
          <a:blip r:embed="rId3"/>
          <a:stretch>
            <a:fillRect/>
          </a:stretch>
        </p:blipFill>
        <p:spPr>
          <a:xfrm>
            <a:off x="6180284" y="1287720"/>
            <a:ext cx="2730434" cy="1853248"/>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914400" y="0"/>
            <a:ext cx="7772400" cy="1143000"/>
          </a:xfrm>
        </p:spPr>
        <p:txBody>
          <a:bodyPr/>
          <a:lstStyle/>
          <a:p>
            <a:pPr eaLnBrk="1" hangingPunct="1"/>
            <a:r>
              <a:rPr lang="en-NZ" altLang="en-US"/>
              <a:t>Stress and immunity research</a:t>
            </a:r>
          </a:p>
        </p:txBody>
      </p:sp>
      <p:sp>
        <p:nvSpPr>
          <p:cNvPr id="38915" name="Content Placeholder 2"/>
          <p:cNvSpPr>
            <a:spLocks noGrp="1"/>
          </p:cNvSpPr>
          <p:nvPr>
            <p:ph sz="quarter" idx="1"/>
          </p:nvPr>
        </p:nvSpPr>
        <p:spPr>
          <a:xfrm>
            <a:off x="395536" y="1159595"/>
            <a:ext cx="7772400" cy="1044575"/>
          </a:xfrm>
        </p:spPr>
        <p:txBody>
          <a:bodyPr/>
          <a:lstStyle/>
          <a:p>
            <a:pPr eaLnBrk="1" hangingPunct="1">
              <a:buFont typeface="Wingdings 2" panose="05020102010507070707" pitchFamily="18" charset="2"/>
              <a:buNone/>
            </a:pPr>
            <a:r>
              <a:rPr lang="en-NZ" altLang="en-US" b="1" dirty="0"/>
              <a:t>	Cortisol and NK cell activity during bereavement (Irwin et al., 1988)</a:t>
            </a:r>
          </a:p>
          <a:p>
            <a:pPr eaLnBrk="1" hangingPunct="1">
              <a:buNone/>
            </a:pPr>
            <a:r>
              <a:rPr lang="en-NZ" altLang="en-US" b="1" dirty="0"/>
              <a:t>	</a:t>
            </a:r>
            <a:r>
              <a:rPr lang="en-NZ" sz="1050" dirty="0">
                <a:hlinkClick r:id="rId2"/>
              </a:rPr>
              <a:t>https://www.sciencedirect.com/science/article/pii/0006322388902727</a:t>
            </a:r>
            <a:r>
              <a:rPr lang="en-NZ" sz="1050" dirty="0"/>
              <a:t> </a:t>
            </a:r>
            <a:endParaRPr lang="en-NZ" altLang="en-US" b="1" dirty="0"/>
          </a:p>
          <a:p>
            <a:pPr eaLnBrk="1" hangingPunct="1">
              <a:buFont typeface="Wingdings 2" panose="05020102010507070707" pitchFamily="18" charset="2"/>
              <a:buNone/>
            </a:pPr>
            <a:r>
              <a:rPr lang="en-NZ" altLang="en-US" b="1" dirty="0"/>
              <a:t>	Reduced NK cell activity not entirely explained by plasma cortisol levels</a:t>
            </a:r>
            <a:endParaRPr lang="en-NZ" altLang="en-US" dirty="0"/>
          </a:p>
          <a:p>
            <a:pPr eaLnBrk="1" hangingPunct="1">
              <a:buFont typeface="Wingdings 2" panose="05020102010507070707" pitchFamily="18" charset="2"/>
              <a:buNone/>
            </a:pPr>
            <a:endParaRPr lang="en-NZ" altLang="en-US" dirty="0"/>
          </a:p>
        </p:txBody>
      </p:sp>
      <p:pic>
        <p:nvPicPr>
          <p:cNvPr id="3891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501008"/>
            <a:ext cx="8894763"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914400" y="-152400"/>
            <a:ext cx="7772400" cy="1143000"/>
          </a:xfrm>
        </p:spPr>
        <p:txBody>
          <a:bodyPr/>
          <a:lstStyle/>
          <a:p>
            <a:pPr eaLnBrk="1" hangingPunct="1"/>
            <a:r>
              <a:rPr lang="en-CA" altLang="en-US"/>
              <a:t>Stress and immunity research</a:t>
            </a:r>
          </a:p>
        </p:txBody>
      </p:sp>
      <p:sp>
        <p:nvSpPr>
          <p:cNvPr id="39939" name="Content Placeholder 2"/>
          <p:cNvSpPr>
            <a:spLocks noGrp="1"/>
          </p:cNvSpPr>
          <p:nvPr>
            <p:ph sz="quarter" idx="1"/>
          </p:nvPr>
        </p:nvSpPr>
        <p:spPr>
          <a:xfrm>
            <a:off x="179388" y="1268413"/>
            <a:ext cx="4537075" cy="5184775"/>
          </a:xfrm>
        </p:spPr>
        <p:txBody>
          <a:bodyPr/>
          <a:lstStyle/>
          <a:p>
            <a:pPr eaLnBrk="1" hangingPunct="1">
              <a:lnSpc>
                <a:spcPct val="80000"/>
              </a:lnSpc>
              <a:buFont typeface="Wingdings 2" panose="05020102010507070707" pitchFamily="18" charset="2"/>
              <a:buNone/>
            </a:pPr>
            <a:r>
              <a:rPr lang="en-CA" altLang="en-US" sz="2400" b="1"/>
              <a:t>	Accelerated HIV progression in rejection-sensitive gay men</a:t>
            </a:r>
          </a:p>
          <a:p>
            <a:pPr eaLnBrk="1" hangingPunct="1">
              <a:lnSpc>
                <a:spcPct val="80000"/>
              </a:lnSpc>
              <a:buFont typeface="Wingdings 2" panose="05020102010507070707" pitchFamily="18" charset="2"/>
              <a:buNone/>
            </a:pPr>
            <a:r>
              <a:rPr lang="en-CA" altLang="en-US"/>
              <a:t>	(Cole, Kemeny, &amp; Taylor, 1997)</a:t>
            </a:r>
          </a:p>
          <a:p>
            <a:pPr eaLnBrk="1" hangingPunct="1">
              <a:lnSpc>
                <a:spcPct val="80000"/>
              </a:lnSpc>
              <a:buFont typeface="Wingdings 2" panose="05020102010507070707" pitchFamily="18" charset="2"/>
              <a:buNone/>
            </a:pPr>
            <a:endParaRPr lang="en-CA" altLang="en-US"/>
          </a:p>
          <a:p>
            <a:pPr eaLnBrk="1" hangingPunct="1">
              <a:lnSpc>
                <a:spcPct val="80000"/>
              </a:lnSpc>
            </a:pPr>
            <a:r>
              <a:rPr lang="en-CA" altLang="en-US"/>
              <a:t>9-year prospective study following 72 initially healthy HIV positive gay men</a:t>
            </a:r>
          </a:p>
          <a:p>
            <a:pPr eaLnBrk="1" hangingPunct="1">
              <a:lnSpc>
                <a:spcPct val="80000"/>
              </a:lnSpc>
            </a:pPr>
            <a:r>
              <a:rPr lang="en-CA" altLang="en-US"/>
              <a:t>Rejection-sensitive individuals had:</a:t>
            </a:r>
          </a:p>
          <a:p>
            <a:pPr lvl="1" eaLnBrk="1" hangingPunct="1">
              <a:lnSpc>
                <a:spcPct val="80000"/>
              </a:lnSpc>
            </a:pPr>
            <a:r>
              <a:rPr lang="en-CA" altLang="en-US" sz="2600"/>
              <a:t>Acceleration in appearance of critically low T-lymphocyte level</a:t>
            </a:r>
          </a:p>
          <a:p>
            <a:pPr lvl="1" eaLnBrk="1" hangingPunct="1">
              <a:lnSpc>
                <a:spcPct val="80000"/>
              </a:lnSpc>
            </a:pPr>
            <a:r>
              <a:rPr lang="en-CA" altLang="en-US" sz="2600"/>
              <a:t>Acceleration to AIDS diagnosis and death</a:t>
            </a:r>
          </a:p>
          <a:p>
            <a:pPr lvl="1" eaLnBrk="1" hangingPunct="1">
              <a:lnSpc>
                <a:spcPct val="80000"/>
              </a:lnSpc>
            </a:pPr>
            <a:endParaRPr lang="en-CA" altLang="en-US" sz="2200"/>
          </a:p>
        </p:txBody>
      </p:sp>
      <p:pic>
        <p:nvPicPr>
          <p:cNvPr id="399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0750" y="2205038"/>
            <a:ext cx="4029075"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914400" y="0"/>
            <a:ext cx="7772400" cy="1143000"/>
          </a:xfrm>
        </p:spPr>
        <p:txBody>
          <a:bodyPr/>
          <a:lstStyle/>
          <a:p>
            <a:pPr eaLnBrk="1" hangingPunct="1"/>
            <a:r>
              <a:rPr lang="en-CA" altLang="en-US"/>
              <a:t>Stress and immunity models</a:t>
            </a:r>
          </a:p>
        </p:txBody>
      </p:sp>
      <p:sp>
        <p:nvSpPr>
          <p:cNvPr id="41987" name="Content Placeholder 2"/>
          <p:cNvSpPr>
            <a:spLocks noGrp="1"/>
          </p:cNvSpPr>
          <p:nvPr>
            <p:ph sz="quarter" idx="1"/>
          </p:nvPr>
        </p:nvSpPr>
        <p:spPr>
          <a:xfrm>
            <a:off x="395288" y="1447800"/>
            <a:ext cx="8280400" cy="5076825"/>
          </a:xfrm>
        </p:spPr>
        <p:txBody>
          <a:bodyPr/>
          <a:lstStyle/>
          <a:p>
            <a:pPr eaLnBrk="1" hangingPunct="1"/>
            <a:r>
              <a:rPr lang="en-CA" altLang="en-US" dirty="0"/>
              <a:t>A complex aspect of studying stress and immune function is that studies often report contradicting results in terms of immune molecule function.</a:t>
            </a:r>
          </a:p>
          <a:p>
            <a:pPr lvl="1" eaLnBrk="1" hangingPunct="1"/>
            <a:r>
              <a:rPr lang="en-CA" altLang="en-US" sz="2600" dirty="0"/>
              <a:t>Some studies report an association between stress and immune suppression (such as the ones previously discussed), but stress has also been found to exacerbate inflammatory diseases (e.g., multiple sclerosis, arthritis, Crohn’s disease)</a:t>
            </a:r>
          </a:p>
          <a:p>
            <a:pPr lvl="1" eaLnBrk="1" hangingPunct="1"/>
            <a:endParaRPr lang="en-CA" altLang="en-US" dirty="0"/>
          </a:p>
          <a:p>
            <a:pPr algn="ctr" eaLnBrk="1" hangingPunct="1">
              <a:buFont typeface="Wingdings 2" panose="05020102010507070707" pitchFamily="18" charset="2"/>
              <a:buNone/>
            </a:pPr>
            <a:r>
              <a:rPr lang="en-CA" altLang="en-US" b="1" dirty="0"/>
              <a:t>Immunosuppression Model </a:t>
            </a:r>
          </a:p>
          <a:p>
            <a:pPr algn="ctr" eaLnBrk="1" hangingPunct="1">
              <a:buFont typeface="Wingdings 2" panose="05020102010507070707" pitchFamily="18" charset="2"/>
              <a:buNone/>
            </a:pPr>
            <a:r>
              <a:rPr lang="en-CA" altLang="en-US" b="1" dirty="0"/>
              <a:t>vs. </a:t>
            </a:r>
          </a:p>
          <a:p>
            <a:pPr algn="ctr" eaLnBrk="1" hangingPunct="1">
              <a:buFont typeface="Wingdings 2" panose="05020102010507070707" pitchFamily="18" charset="2"/>
              <a:buNone/>
            </a:pPr>
            <a:r>
              <a:rPr lang="en-CA" altLang="en-US" b="1" dirty="0"/>
              <a:t>Glucocorticoid Resistance Model</a:t>
            </a:r>
          </a:p>
          <a:p>
            <a:pPr lvl="1" eaLnBrk="1" hangingPunct="1"/>
            <a:endParaRPr lang="en-CA" altLang="en-US" dirty="0"/>
          </a:p>
          <a:p>
            <a:pPr lvl="1" eaLnBrk="1" hangingPunct="1"/>
            <a:endParaRPr lang="en-CA"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914400" y="-304800"/>
            <a:ext cx="7772400" cy="1143000"/>
          </a:xfrm>
        </p:spPr>
        <p:txBody>
          <a:bodyPr/>
          <a:lstStyle/>
          <a:p>
            <a:pPr eaLnBrk="1" hangingPunct="1"/>
            <a:r>
              <a:rPr lang="en-CA" altLang="en-US"/>
              <a:t>Immunosuppression model</a:t>
            </a:r>
          </a:p>
        </p:txBody>
      </p:sp>
      <p:sp>
        <p:nvSpPr>
          <p:cNvPr id="43011" name="Content Placeholder 2"/>
          <p:cNvSpPr>
            <a:spLocks noGrp="1"/>
          </p:cNvSpPr>
          <p:nvPr>
            <p:ph sz="quarter" idx="1"/>
          </p:nvPr>
        </p:nvSpPr>
        <p:spPr>
          <a:xfrm>
            <a:off x="304800" y="1066800"/>
            <a:ext cx="8382000" cy="5029200"/>
          </a:xfrm>
        </p:spPr>
        <p:txBody>
          <a:bodyPr/>
          <a:lstStyle/>
          <a:p>
            <a:pPr marL="514350" indent="-514350" eaLnBrk="1" hangingPunct="1">
              <a:lnSpc>
                <a:spcPct val="90000"/>
              </a:lnSpc>
              <a:buFont typeface="Wingdings 2" panose="05020102010507070707" pitchFamily="18" charset="2"/>
              <a:buNone/>
            </a:pPr>
            <a:r>
              <a:rPr lang="en-NZ" altLang="en-US" dirty="0"/>
              <a:t>Stress can downregulate immune function via:</a:t>
            </a:r>
          </a:p>
          <a:p>
            <a:pPr marL="514350" indent="-514350" eaLnBrk="1" hangingPunct="1">
              <a:lnSpc>
                <a:spcPct val="90000"/>
              </a:lnSpc>
              <a:buFont typeface="Franklin Gothic Book" panose="020B0503020102020204" pitchFamily="34" charset="0"/>
              <a:buAutoNum type="arabicPeriod"/>
            </a:pPr>
            <a:r>
              <a:rPr lang="en-NZ" altLang="en-US" dirty="0"/>
              <a:t>Activation of autonomic nervous system fibres that descend from the brain to lymphoid organs (e.g., thymus, spleen)</a:t>
            </a:r>
          </a:p>
          <a:p>
            <a:pPr marL="514350" indent="-514350" eaLnBrk="1" hangingPunct="1">
              <a:lnSpc>
                <a:spcPct val="90000"/>
              </a:lnSpc>
              <a:buFont typeface="Franklin Gothic Book" panose="020B0503020102020204" pitchFamily="34" charset="0"/>
              <a:buAutoNum type="arabicPeriod"/>
            </a:pPr>
            <a:r>
              <a:rPr lang="en-NZ" altLang="en-US" dirty="0"/>
              <a:t>Triggering of hormone secretion that bind to white blood cells and alter their function</a:t>
            </a:r>
          </a:p>
          <a:p>
            <a:pPr marL="514350" indent="-514350" eaLnBrk="1" hangingPunct="1">
              <a:lnSpc>
                <a:spcPct val="90000"/>
              </a:lnSpc>
              <a:buFont typeface="Franklin Gothic Book" panose="020B0503020102020204" pitchFamily="34" charset="0"/>
              <a:buAutoNum type="arabicPeriod"/>
            </a:pPr>
            <a:r>
              <a:rPr lang="en-NZ" altLang="en-US" dirty="0"/>
              <a:t>More complex - induction of immunomodulatory coping behaviours (e.g., cigarette smoking, heavy alcohol consumption, etc.)</a:t>
            </a:r>
          </a:p>
          <a:p>
            <a:pPr marL="514350" indent="-514350" eaLnBrk="1" hangingPunct="1">
              <a:lnSpc>
                <a:spcPct val="90000"/>
              </a:lnSpc>
            </a:pPr>
            <a:endParaRPr lang="en-CA" altLang="en-US" dirty="0"/>
          </a:p>
          <a:p>
            <a:pPr marL="514350" indent="-514350" eaLnBrk="1" hangingPunct="1">
              <a:lnSpc>
                <a:spcPct val="90000"/>
              </a:lnSpc>
            </a:pPr>
            <a:r>
              <a:rPr lang="en-NZ" altLang="en-US" b="1" i="1" dirty="0"/>
              <a:t>Strengths: </a:t>
            </a:r>
            <a:r>
              <a:rPr lang="en-NZ" altLang="en-US" dirty="0"/>
              <a:t>good at explaining the relationship between stress, and infectious diseases, some cancers (tumours), wound healing</a:t>
            </a:r>
          </a:p>
          <a:p>
            <a:pPr marL="514350" indent="-514350" eaLnBrk="1" hangingPunct="1">
              <a:lnSpc>
                <a:spcPct val="90000"/>
              </a:lnSpc>
            </a:pPr>
            <a:r>
              <a:rPr lang="en-NZ" altLang="en-US" b="1" i="1" dirty="0"/>
              <a:t>Weaknesses:</a:t>
            </a:r>
            <a:r>
              <a:rPr lang="en-NZ" altLang="en-US" b="1" dirty="0"/>
              <a:t> </a:t>
            </a:r>
            <a:r>
              <a:rPr lang="en-NZ" altLang="en-US" dirty="0"/>
              <a:t>does not explain how stress influences diseases where inflammation is a key feature</a:t>
            </a:r>
          </a:p>
          <a:p>
            <a:pPr marL="514350" indent="-514350" eaLnBrk="1" hangingPunct="1">
              <a:lnSpc>
                <a:spcPct val="90000"/>
              </a:lnSpc>
            </a:pPr>
            <a:endParaRPr lang="en-NZ" altLang="en-US" sz="2400" dirty="0"/>
          </a:p>
          <a:p>
            <a:pPr marL="1063625" lvl="2" indent="-514350" eaLnBrk="1" hangingPunct="1">
              <a:lnSpc>
                <a:spcPct val="90000"/>
              </a:lnSpc>
              <a:buFont typeface="Wingdings 2" panose="05020102010507070707" pitchFamily="18" charset="2"/>
              <a:buNone/>
            </a:pPr>
            <a:endParaRPr lang="en-NZ" altLang="en-US" sz="1800" dirty="0">
              <a:ea typeface="MS PGothic" panose="020B0600070205080204" pitchFamily="34" charset="-128"/>
            </a:endParaRPr>
          </a:p>
          <a:p>
            <a:pPr marL="514350" indent="-514350" eaLnBrk="1" hangingPunct="1">
              <a:lnSpc>
                <a:spcPct val="90000"/>
              </a:lnSpc>
            </a:pPr>
            <a:endParaRPr lang="en-NZ" altLang="en-US" sz="2400" dirty="0"/>
          </a:p>
          <a:p>
            <a:pPr marL="514350" indent="-514350" eaLnBrk="1" hangingPunct="1">
              <a:lnSpc>
                <a:spcPct val="90000"/>
              </a:lnSpc>
            </a:pPr>
            <a:endParaRPr lang="en-CA" altLang="en-US" sz="2400" dirty="0"/>
          </a:p>
          <a:p>
            <a:pPr marL="514350" indent="-514350" eaLnBrk="1" hangingPunct="1">
              <a:lnSpc>
                <a:spcPct val="90000"/>
              </a:lnSpc>
            </a:pPr>
            <a:endParaRPr lang="en-CA" altLang="en-US" sz="2400" dirty="0"/>
          </a:p>
        </p:txBody>
      </p:sp>
      <p:sp>
        <p:nvSpPr>
          <p:cNvPr id="43012" name="TextBox 3"/>
          <p:cNvSpPr txBox="1">
            <a:spLocks noChangeArrowheads="1"/>
          </p:cNvSpPr>
          <p:nvPr/>
        </p:nvSpPr>
        <p:spPr bwMode="auto">
          <a:xfrm>
            <a:off x="827584" y="6122437"/>
            <a:ext cx="35060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eaLnBrk="1" hangingPunct="1">
              <a:spcBef>
                <a:spcPct val="0"/>
              </a:spcBef>
              <a:buClrTx/>
              <a:buSzTx/>
              <a:buFontTx/>
              <a:buNone/>
            </a:pPr>
            <a:r>
              <a:rPr lang="en-US" altLang="en-US" sz="1800" dirty="0">
                <a:latin typeface="Arial" panose="020B0604020202020204" pitchFamily="34" charset="0"/>
              </a:rPr>
              <a:t>see also Miller et al. (2002) - </a:t>
            </a:r>
            <a:r>
              <a:rPr lang="en-US" altLang="en-US" sz="1800" dirty="0">
                <a:latin typeface="Arial" panose="020B0604020202020204" pitchFamily="34" charset="0"/>
                <a:hlinkClick r:id="rId2"/>
              </a:rPr>
              <a:t>link</a:t>
            </a:r>
            <a:endParaRPr lang="en-US" altLang="en-US" sz="1800" dirty="0">
              <a:latin typeface="Arial" panose="020B06040202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914400" y="304800"/>
            <a:ext cx="7772400" cy="808038"/>
          </a:xfrm>
        </p:spPr>
        <p:txBody>
          <a:bodyPr/>
          <a:lstStyle/>
          <a:p>
            <a:pPr eaLnBrk="1" hangingPunct="1"/>
            <a:r>
              <a:rPr lang="en-CA" altLang="en-US"/>
              <a:t>Glucocorticoid-resistance model</a:t>
            </a:r>
          </a:p>
        </p:txBody>
      </p:sp>
      <p:sp>
        <p:nvSpPr>
          <p:cNvPr id="44035" name="Content Placeholder 2"/>
          <p:cNvSpPr>
            <a:spLocks noGrp="1"/>
          </p:cNvSpPr>
          <p:nvPr>
            <p:ph sz="quarter" idx="1"/>
          </p:nvPr>
        </p:nvSpPr>
        <p:spPr/>
        <p:txBody>
          <a:bodyPr/>
          <a:lstStyle/>
          <a:p>
            <a:pPr eaLnBrk="1" hangingPunct="1"/>
            <a:r>
              <a:rPr lang="en-NZ" altLang="en-US"/>
              <a:t>According to the GRM, chronic stress diminishes the immune system’s sensitivity to glucocorticoid hormones that normally terminate the inflammatory cascade</a:t>
            </a:r>
          </a:p>
          <a:p>
            <a:pPr lvl="1" eaLnBrk="1" hangingPunct="1"/>
            <a:r>
              <a:rPr lang="en-NZ" altLang="en-US" sz="2600"/>
              <a:t>(For acute stress, cortisol has anti-inflammatory properties)</a:t>
            </a:r>
          </a:p>
          <a:p>
            <a:pPr eaLnBrk="1" hangingPunct="1"/>
            <a:r>
              <a:rPr lang="en-NZ" altLang="en-US"/>
              <a:t>When there are chronically elevated levels of glucocorticoids (e.g., cortisol), lymphocytes downregulate receptors of glucocorticoid hormones (and cortisol can no longer do its anti-inflammatory job!)</a:t>
            </a:r>
          </a:p>
          <a:p>
            <a:pPr eaLnBrk="1" hangingPunct="1"/>
            <a:r>
              <a:rPr lang="en-NZ" altLang="en-US"/>
              <a:t>Inflammation results</a:t>
            </a:r>
          </a:p>
          <a:p>
            <a:pPr eaLnBrk="1" hangingPunct="1"/>
            <a:endParaRPr lang="en-NZ" altLang="en-US"/>
          </a:p>
          <a:p>
            <a:pPr eaLnBrk="1" hangingPunct="1"/>
            <a:endParaRPr lang="en-NZ" altLang="en-US"/>
          </a:p>
          <a:p>
            <a:pPr eaLnBrk="1" hangingPunct="1"/>
            <a:endParaRPr lang="en-CA"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914400" y="-228600"/>
            <a:ext cx="7772400" cy="1143000"/>
          </a:xfrm>
        </p:spPr>
        <p:txBody>
          <a:bodyPr/>
          <a:lstStyle/>
          <a:p>
            <a:pPr eaLnBrk="1" hangingPunct="1"/>
            <a:r>
              <a:rPr lang="en-NZ" altLang="en-US"/>
              <a:t>Stress and immunity</a:t>
            </a:r>
          </a:p>
        </p:txBody>
      </p:sp>
      <p:sp>
        <p:nvSpPr>
          <p:cNvPr id="45059" name="Content Placeholder 2"/>
          <p:cNvSpPr>
            <a:spLocks noGrp="1"/>
          </p:cNvSpPr>
          <p:nvPr>
            <p:ph sz="quarter" idx="1"/>
          </p:nvPr>
        </p:nvSpPr>
        <p:spPr>
          <a:xfrm>
            <a:off x="544512" y="914400"/>
            <a:ext cx="8142288" cy="5005388"/>
          </a:xfrm>
        </p:spPr>
        <p:txBody>
          <a:bodyPr/>
          <a:lstStyle/>
          <a:p>
            <a:pPr eaLnBrk="1" hangingPunct="1"/>
            <a:r>
              <a:rPr lang="en-NZ" altLang="en-US" dirty="0"/>
              <a:t>Overall, the literature suggests that chronic stress can lead to immune dysregulation in the following ways:</a:t>
            </a:r>
          </a:p>
          <a:p>
            <a:pPr lvl="1" eaLnBrk="1" hangingPunct="1"/>
            <a:r>
              <a:rPr lang="en-NZ" altLang="en-US" dirty="0"/>
              <a:t>Induction of chronic low-grade inflammation</a:t>
            </a:r>
          </a:p>
          <a:p>
            <a:pPr lvl="2" eaLnBrk="1" hangingPunct="1"/>
            <a:r>
              <a:rPr lang="en-NZ" altLang="en-US" sz="2400" dirty="0"/>
              <a:t>Chronic low-grade inflammation has been found among depressed and chronically stressed individuals</a:t>
            </a:r>
          </a:p>
          <a:p>
            <a:pPr lvl="1" eaLnBrk="1" hangingPunct="1"/>
            <a:r>
              <a:rPr lang="en-NZ" altLang="en-US" dirty="0"/>
              <a:t>Delayed wound healing</a:t>
            </a:r>
          </a:p>
          <a:p>
            <a:pPr lvl="1" eaLnBrk="1" hangingPunct="1"/>
            <a:r>
              <a:rPr lang="en-NZ" altLang="en-US" dirty="0"/>
              <a:t>Increased susceptibility to upper-respiratory infections</a:t>
            </a:r>
          </a:p>
          <a:p>
            <a:pPr lvl="2" eaLnBrk="1" hangingPunct="1"/>
            <a:r>
              <a:rPr lang="en-NZ" altLang="en-US" sz="2400" dirty="0"/>
              <a:t>Common Cold Unit study, over 13 months dementia caregivers report more upper-respiratory infections</a:t>
            </a:r>
          </a:p>
          <a:p>
            <a:pPr lvl="1" eaLnBrk="1" hangingPunct="1"/>
            <a:r>
              <a:rPr lang="en-NZ" altLang="en-US" dirty="0"/>
              <a:t>Weakened vaccine responses</a:t>
            </a:r>
          </a:p>
          <a:p>
            <a:pPr lvl="2" eaLnBrk="1" hangingPunct="1"/>
            <a:r>
              <a:rPr lang="en-NZ" altLang="en-US" sz="2400" dirty="0"/>
              <a:t>E.g., dementia caregivers and influenza vaccine</a:t>
            </a:r>
          </a:p>
          <a:p>
            <a:pPr lvl="1" eaLnBrk="1" hangingPunct="1"/>
            <a:r>
              <a:rPr lang="en-NZ" altLang="en-US" dirty="0"/>
              <a:t>Disrupted immune control of latent viruses</a:t>
            </a:r>
          </a:p>
          <a:p>
            <a:pPr lvl="2" eaLnBrk="1" hangingPunct="1"/>
            <a:r>
              <a:rPr lang="en-NZ" altLang="en-US" dirty="0"/>
              <a:t>Herpes recurrence in stressed individuals </a:t>
            </a:r>
          </a:p>
          <a:p>
            <a:pPr lvl="1" eaLnBrk="1" hangingPunct="1"/>
            <a:r>
              <a:rPr lang="en-NZ" altLang="en-US" dirty="0"/>
              <a:t>Impair immune system’s response to anti-inflammatory signals.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914400" y="304800"/>
            <a:ext cx="7772400" cy="1143000"/>
          </a:xfrm>
        </p:spPr>
        <p:txBody>
          <a:bodyPr/>
          <a:lstStyle/>
          <a:p>
            <a:pPr eaLnBrk="1" hangingPunct="1"/>
            <a:r>
              <a:rPr lang="en-NZ" altLang="en-US" dirty="0" err="1"/>
              <a:t>Allostasis</a:t>
            </a:r>
            <a:r>
              <a:rPr lang="en-NZ" altLang="en-US" dirty="0"/>
              <a:t> and </a:t>
            </a:r>
            <a:r>
              <a:rPr lang="en-NZ" altLang="en-US" dirty="0" err="1"/>
              <a:t>allostatic</a:t>
            </a:r>
            <a:r>
              <a:rPr lang="en-NZ" altLang="en-US" dirty="0"/>
              <a:t> load</a:t>
            </a:r>
            <a:br>
              <a:rPr lang="en-NZ" altLang="en-US" dirty="0"/>
            </a:br>
            <a:r>
              <a:rPr lang="en-NZ" altLang="en-US" sz="2800" dirty="0"/>
              <a:t>McEwen &amp; </a:t>
            </a:r>
            <a:r>
              <a:rPr lang="en-NZ" altLang="en-US" sz="2800" dirty="0" err="1"/>
              <a:t>Seeman</a:t>
            </a:r>
            <a:r>
              <a:rPr lang="en-NZ" altLang="en-US" sz="2800" dirty="0"/>
              <a:t> (1999)</a:t>
            </a:r>
            <a:br>
              <a:rPr lang="en-NZ" altLang="en-US" sz="2800" dirty="0"/>
            </a:br>
            <a:r>
              <a:rPr lang="en-NZ" altLang="en-US" sz="1200" dirty="0">
                <a:hlinkClick r:id="rId2"/>
              </a:rPr>
              <a:t>https://nyaspubs.onlinelibrary.wiley.com/doi/pdfdirect/10.1111/j.1749-6632.1999.tb08103.x</a:t>
            </a:r>
            <a:r>
              <a:rPr lang="en-NZ" altLang="en-US" sz="1200" dirty="0"/>
              <a:t> </a:t>
            </a:r>
          </a:p>
        </p:txBody>
      </p:sp>
      <p:sp>
        <p:nvSpPr>
          <p:cNvPr id="46083" name="Content Placeholder 2"/>
          <p:cNvSpPr>
            <a:spLocks noGrp="1"/>
          </p:cNvSpPr>
          <p:nvPr>
            <p:ph sz="quarter" idx="1"/>
          </p:nvPr>
        </p:nvSpPr>
        <p:spPr>
          <a:xfrm>
            <a:off x="609600" y="1447800"/>
            <a:ext cx="7772400" cy="4572000"/>
          </a:xfrm>
        </p:spPr>
        <p:txBody>
          <a:bodyPr/>
          <a:lstStyle/>
          <a:p>
            <a:pPr eaLnBrk="1" hangingPunct="1">
              <a:lnSpc>
                <a:spcPct val="80000"/>
              </a:lnSpc>
              <a:buFont typeface="Wingdings 2" panose="05020102010507070707" pitchFamily="18" charset="2"/>
              <a:buNone/>
            </a:pPr>
            <a:r>
              <a:rPr lang="en-NZ" altLang="en-US" sz="2800" dirty="0"/>
              <a:t>	</a:t>
            </a:r>
          </a:p>
          <a:p>
            <a:pPr eaLnBrk="1" hangingPunct="1">
              <a:lnSpc>
                <a:spcPct val="80000"/>
              </a:lnSpc>
            </a:pPr>
            <a:r>
              <a:rPr lang="en-NZ" altLang="en-US" sz="2800" dirty="0"/>
              <a:t>There has been a movement away from ‘fight or flight’ models of stress in the last decade – and now the physiological and health effects of stress are discussed in terms of </a:t>
            </a:r>
            <a:r>
              <a:rPr lang="en-NZ" altLang="en-US" sz="2800" b="1" i="1" dirty="0" err="1"/>
              <a:t>allostasis</a:t>
            </a:r>
            <a:r>
              <a:rPr lang="en-NZ" altLang="en-US" sz="2800" dirty="0"/>
              <a:t> and </a:t>
            </a:r>
            <a:r>
              <a:rPr lang="en-NZ" altLang="en-US" sz="2800" b="1" i="1" dirty="0" err="1"/>
              <a:t>allostatic</a:t>
            </a:r>
            <a:r>
              <a:rPr lang="en-NZ" altLang="en-US" sz="2800" b="1" i="1" dirty="0"/>
              <a:t> load</a:t>
            </a:r>
            <a:r>
              <a:rPr lang="en-NZ" altLang="en-US" sz="2800" dirty="0"/>
              <a:t>.</a:t>
            </a:r>
          </a:p>
          <a:p>
            <a:pPr eaLnBrk="1" hangingPunct="1">
              <a:lnSpc>
                <a:spcPct val="80000"/>
              </a:lnSpc>
              <a:buFont typeface="Wingdings 2" panose="05020102010507070707" pitchFamily="18" charset="2"/>
              <a:buNone/>
            </a:pPr>
            <a:endParaRPr lang="en-NZ" altLang="en-US" sz="2800" dirty="0"/>
          </a:p>
          <a:p>
            <a:pPr eaLnBrk="1" hangingPunct="1">
              <a:lnSpc>
                <a:spcPct val="80000"/>
              </a:lnSpc>
              <a:buFont typeface="Wingdings 2" panose="05020102010507070707" pitchFamily="18" charset="2"/>
              <a:buNone/>
            </a:pPr>
            <a:r>
              <a:rPr lang="en-NZ" altLang="en-US" sz="2800" b="1" dirty="0"/>
              <a:t>	</a:t>
            </a:r>
            <a:r>
              <a:rPr lang="en-NZ" altLang="en-US" sz="2800" b="1" dirty="0" err="1"/>
              <a:t>Allostasis</a:t>
            </a:r>
            <a:r>
              <a:rPr lang="en-NZ" altLang="en-US" sz="2800" b="1" dirty="0"/>
              <a:t> </a:t>
            </a:r>
            <a:r>
              <a:rPr lang="en-NZ" altLang="en-US" sz="2800" dirty="0"/>
              <a:t>– process of achieving stability (homeostasis), a result of responding to our environment</a:t>
            </a:r>
          </a:p>
          <a:p>
            <a:pPr eaLnBrk="1" hangingPunct="1">
              <a:lnSpc>
                <a:spcPct val="80000"/>
              </a:lnSpc>
              <a:buFont typeface="Wingdings 2" panose="05020102010507070707" pitchFamily="18" charset="2"/>
              <a:buNone/>
            </a:pPr>
            <a:endParaRPr lang="en-NZ" altLang="en-US" sz="2800" dirty="0"/>
          </a:p>
          <a:p>
            <a:pPr eaLnBrk="1" hangingPunct="1">
              <a:lnSpc>
                <a:spcPct val="80000"/>
              </a:lnSpc>
              <a:buFont typeface="Wingdings 2" panose="05020102010507070707" pitchFamily="18" charset="2"/>
              <a:buNone/>
            </a:pPr>
            <a:r>
              <a:rPr lang="en-NZ" altLang="en-US" sz="2800" b="1" dirty="0"/>
              <a:t>	</a:t>
            </a:r>
            <a:r>
              <a:rPr lang="en-NZ" altLang="en-US" sz="2800" b="1" dirty="0" err="1"/>
              <a:t>Allostatic</a:t>
            </a:r>
            <a:r>
              <a:rPr lang="en-NZ" altLang="en-US" sz="2800" b="1" dirty="0"/>
              <a:t> Load (AL) </a:t>
            </a:r>
            <a:r>
              <a:rPr lang="en-NZ" altLang="en-US" sz="2800" dirty="0"/>
              <a:t>– the cumulative biological wear and tear that result from excessive cycles of response</a:t>
            </a:r>
          </a:p>
          <a:p>
            <a:pPr eaLnBrk="1" hangingPunct="1">
              <a:lnSpc>
                <a:spcPct val="80000"/>
              </a:lnSpc>
            </a:pPr>
            <a:endParaRPr lang="en-NZ" altLang="en-US" sz="24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NZ" altLang="en-US"/>
              <a:t>Mechanisms in allostatic load</a:t>
            </a:r>
            <a:endParaRPr lang="en-US" altLang="en-US"/>
          </a:p>
        </p:txBody>
      </p:sp>
      <p:sp>
        <p:nvSpPr>
          <p:cNvPr id="47107" name="Content Placeholder 2"/>
          <p:cNvSpPr>
            <a:spLocks noGrp="1"/>
          </p:cNvSpPr>
          <p:nvPr>
            <p:ph sz="quarter" idx="1"/>
          </p:nvPr>
        </p:nvSpPr>
        <p:spPr>
          <a:xfrm>
            <a:off x="457200" y="1600200"/>
            <a:ext cx="8075240" cy="4873625"/>
          </a:xfrm>
        </p:spPr>
        <p:txBody>
          <a:bodyPr/>
          <a:lstStyle/>
          <a:p>
            <a:pPr eaLnBrk="1" hangingPunct="1">
              <a:buFont typeface="Wingdings" panose="05000000000000000000" pitchFamily="2" charset="2"/>
              <a:buNone/>
            </a:pPr>
            <a:r>
              <a:rPr lang="en-NZ" altLang="en-US" sz="2400" dirty="0"/>
              <a:t>Real or perceived threats initiate SAM and HPA responses…  (brain’s evaluation [appraisal?] important)</a:t>
            </a:r>
          </a:p>
          <a:p>
            <a:pPr eaLnBrk="1" hangingPunct="1">
              <a:buFont typeface="Wingdings" panose="05000000000000000000" pitchFamily="2" charset="2"/>
              <a:buNone/>
            </a:pPr>
            <a:r>
              <a:rPr lang="en-NZ" altLang="en-US" sz="2400" dirty="0"/>
              <a:t>Why does allostatic load develop?</a:t>
            </a:r>
          </a:p>
          <a:p>
            <a:pPr lvl="1" eaLnBrk="1" hangingPunct="1"/>
            <a:r>
              <a:rPr lang="en-NZ" altLang="en-US" dirty="0"/>
              <a:t>Four possible mechanisms:</a:t>
            </a:r>
          </a:p>
          <a:p>
            <a:pPr lvl="1" eaLnBrk="1" hangingPunct="1"/>
            <a:endParaRPr lang="en-NZ" altLang="en-US" dirty="0"/>
          </a:p>
          <a:p>
            <a:pPr eaLnBrk="1" hangingPunct="1">
              <a:buFont typeface="Franklin Gothic Book" panose="020B0503020102020204" pitchFamily="34" charset="0"/>
              <a:buAutoNum type="arabicPeriod"/>
            </a:pPr>
            <a:r>
              <a:rPr lang="en-NZ" altLang="en-US" sz="2400" dirty="0"/>
              <a:t>Repeated hits from multiple stressors</a:t>
            </a:r>
          </a:p>
          <a:p>
            <a:pPr eaLnBrk="1" hangingPunct="1">
              <a:buFont typeface="Franklin Gothic Book" panose="020B0503020102020204" pitchFamily="34" charset="0"/>
              <a:buAutoNum type="arabicPeriod"/>
            </a:pPr>
            <a:r>
              <a:rPr lang="en-NZ" altLang="en-US" sz="2400" dirty="0"/>
              <a:t>Lack of adaptation</a:t>
            </a:r>
          </a:p>
          <a:p>
            <a:pPr eaLnBrk="1" hangingPunct="1">
              <a:buFont typeface="Franklin Gothic Book" panose="020B0503020102020204" pitchFamily="34" charset="0"/>
              <a:buAutoNum type="arabicPeriod"/>
            </a:pPr>
            <a:r>
              <a:rPr lang="en-NZ" altLang="en-US" sz="2400" dirty="0"/>
              <a:t>Prolonged response due to delayed inhibitory functioning</a:t>
            </a:r>
          </a:p>
          <a:p>
            <a:pPr eaLnBrk="1" hangingPunct="1">
              <a:buFont typeface="Franklin Gothic Book" panose="020B0503020102020204" pitchFamily="34" charset="0"/>
              <a:buAutoNum type="arabicPeriod"/>
            </a:pPr>
            <a:r>
              <a:rPr lang="en-NZ" altLang="en-US" sz="2400" dirty="0"/>
              <a:t>Inadequate response</a:t>
            </a:r>
          </a:p>
        </p:txBody>
      </p:sp>
      <p:pic>
        <p:nvPicPr>
          <p:cNvPr id="2" name="Picture 1"/>
          <p:cNvPicPr>
            <a:picLocks noChangeAspect="1"/>
          </p:cNvPicPr>
          <p:nvPr/>
        </p:nvPicPr>
        <p:blipFill>
          <a:blip r:embed="rId2"/>
          <a:stretch>
            <a:fillRect/>
          </a:stretch>
        </p:blipFill>
        <p:spPr>
          <a:xfrm>
            <a:off x="4620116" y="2060848"/>
            <a:ext cx="4091820" cy="1728192"/>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NZ" altLang="en-US"/>
              <a:t>Mechanism 1: Repeated ‘hits’</a:t>
            </a:r>
            <a:endParaRPr lang="en-US" altLang="en-US"/>
          </a:p>
        </p:txBody>
      </p:sp>
      <p:sp>
        <p:nvSpPr>
          <p:cNvPr id="48131" name="Content Placeholder 2"/>
          <p:cNvSpPr>
            <a:spLocks noGrp="1"/>
          </p:cNvSpPr>
          <p:nvPr>
            <p:ph sz="quarter" idx="1"/>
          </p:nvPr>
        </p:nvSpPr>
        <p:spPr>
          <a:xfrm>
            <a:off x="1143000" y="4953000"/>
            <a:ext cx="7138988" cy="1028700"/>
          </a:xfrm>
        </p:spPr>
        <p:txBody>
          <a:bodyPr/>
          <a:lstStyle/>
          <a:p>
            <a:pPr eaLnBrk="1" hangingPunct="1">
              <a:buFont typeface="Wingdings" panose="05000000000000000000" pitchFamily="2" charset="2"/>
              <a:buNone/>
            </a:pPr>
            <a:r>
              <a:rPr lang="en-NZ" altLang="en-US"/>
              <a:t>	e.g. increased risk of cardiovascular disease from constant occupational noise exposure. Illustrations from McEwen &amp; Giaronos (2011).</a:t>
            </a:r>
            <a:endParaRPr lang="en-US" altLang="en-US"/>
          </a:p>
        </p:txBody>
      </p:sp>
      <p:pic>
        <p:nvPicPr>
          <p:cNvPr id="481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447800"/>
            <a:ext cx="406400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82738"/>
            <a:ext cx="4343400" cy="3335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eaLnBrk="1" hangingPunct="1"/>
            <a:r>
              <a:rPr lang="en-NZ" altLang="en-US"/>
              <a:t>Mechanism 2: Lack of adaptation</a:t>
            </a:r>
            <a:endParaRPr lang="en-US" altLang="en-US"/>
          </a:p>
        </p:txBody>
      </p:sp>
      <p:pic>
        <p:nvPicPr>
          <p:cNvPr id="4915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524000"/>
            <a:ext cx="4216400" cy="346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63688"/>
            <a:ext cx="4191000"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Content Placeholder 2"/>
          <p:cNvSpPr>
            <a:spLocks noGrp="1"/>
          </p:cNvSpPr>
          <p:nvPr>
            <p:ph sz="quarter" idx="1"/>
          </p:nvPr>
        </p:nvSpPr>
        <p:spPr>
          <a:xfrm>
            <a:off x="1403350" y="5300663"/>
            <a:ext cx="7489825" cy="1028700"/>
          </a:xfrm>
        </p:spPr>
        <p:txBody>
          <a:bodyPr/>
          <a:lstStyle/>
          <a:p>
            <a:pPr eaLnBrk="1" hangingPunct="1">
              <a:buFont typeface="Wingdings" panose="05000000000000000000" pitchFamily="2" charset="2"/>
              <a:buNone/>
            </a:pPr>
            <a:r>
              <a:rPr lang="en-NZ" altLang="en-US"/>
              <a:t>	First described in repeated public speaking challenge – subset of individuals failed to habituate their cortisol response.</a:t>
            </a:r>
            <a:endParaRPr lang="en-US"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457200" y="274638"/>
            <a:ext cx="8229600" cy="1143000"/>
          </a:xfrm>
        </p:spPr>
        <p:txBody>
          <a:bodyPr/>
          <a:lstStyle/>
          <a:p>
            <a:pPr eaLnBrk="1" hangingPunct="1"/>
            <a:r>
              <a:rPr lang="en-NZ" altLang="en-US"/>
              <a:t>Mechanism 3: Prolonged response</a:t>
            </a:r>
            <a:endParaRPr lang="en-US" altLang="en-US"/>
          </a:p>
        </p:txBody>
      </p:sp>
      <p:sp>
        <p:nvSpPr>
          <p:cNvPr id="50179" name="Slide Number Placeholder 3"/>
          <p:cNvSpPr>
            <a:spLocks noGrp="1"/>
          </p:cNvSpPr>
          <p:nvPr>
            <p:ph type="sldNum" sz="quarter" idx="12"/>
          </p:nvPr>
        </p:nvSpPr>
        <p:spPr bwMode="auto">
          <a:xfrm>
            <a:off x="914400" y="6172200"/>
            <a:ext cx="39624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0"/>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algn="l">
              <a:spcBef>
                <a:spcPct val="0"/>
              </a:spcBef>
              <a:buClrTx/>
              <a:buSzTx/>
              <a:buFontTx/>
              <a:buNone/>
            </a:pPr>
            <a:fld id="{944A352B-9D3A-422E-8630-DA9AE4D082C2}" type="slidenum">
              <a:rPr lang="en-NZ" altLang="en-US" sz="1400">
                <a:solidFill>
                  <a:schemeClr val="tx2"/>
                </a:solidFill>
              </a:rPr>
              <a:pPr algn="l">
                <a:spcBef>
                  <a:spcPct val="0"/>
                </a:spcBef>
                <a:buClrTx/>
                <a:buSzTx/>
                <a:buFontTx/>
                <a:buNone/>
              </a:pPr>
              <a:t>37</a:t>
            </a:fld>
            <a:endParaRPr lang="en-NZ" altLang="en-US" sz="1400">
              <a:solidFill>
                <a:schemeClr val="tx2"/>
              </a:solidFill>
            </a:endParaRPr>
          </a:p>
        </p:txBody>
      </p:sp>
      <p:pic>
        <p:nvPicPr>
          <p:cNvPr id="5018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8350" y="1371600"/>
            <a:ext cx="42608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584325"/>
            <a:ext cx="4271963"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Content Placeholder 2"/>
          <p:cNvSpPr>
            <a:spLocks noGrp="1"/>
          </p:cNvSpPr>
          <p:nvPr>
            <p:ph sz="quarter" idx="1"/>
          </p:nvPr>
        </p:nvSpPr>
        <p:spPr>
          <a:xfrm>
            <a:off x="1403350" y="5300663"/>
            <a:ext cx="7489825" cy="1028700"/>
          </a:xfrm>
        </p:spPr>
        <p:txBody>
          <a:bodyPr/>
          <a:lstStyle/>
          <a:p>
            <a:pPr eaLnBrk="1" hangingPunct="1">
              <a:buFont typeface="Wingdings" panose="05000000000000000000" pitchFamily="2" charset="2"/>
              <a:buNone/>
            </a:pPr>
            <a:r>
              <a:rPr lang="en-NZ" altLang="en-US"/>
              <a:t>	Body loses its effectiveness in turning off the stress response (e.g. after damage to hippocampal region).</a:t>
            </a:r>
            <a:endParaRPr lang="en-US" alt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457200" y="274638"/>
            <a:ext cx="8686800" cy="1143000"/>
          </a:xfrm>
        </p:spPr>
        <p:txBody>
          <a:bodyPr/>
          <a:lstStyle/>
          <a:p>
            <a:pPr eaLnBrk="1" hangingPunct="1"/>
            <a:r>
              <a:rPr lang="en-NZ" altLang="en-US"/>
              <a:t>Mechanism 4: Inadequate response</a:t>
            </a:r>
            <a:endParaRPr lang="en-US" altLang="en-US"/>
          </a:p>
        </p:txBody>
      </p:sp>
      <p:pic>
        <p:nvPicPr>
          <p:cNvPr id="5120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1319213"/>
            <a:ext cx="4267200" cy="350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88" y="1535113"/>
            <a:ext cx="4164012" cy="334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Content Placeholder 2"/>
          <p:cNvSpPr>
            <a:spLocks noGrp="1"/>
          </p:cNvSpPr>
          <p:nvPr>
            <p:ph sz="quarter" idx="1"/>
          </p:nvPr>
        </p:nvSpPr>
        <p:spPr>
          <a:xfrm>
            <a:off x="304800" y="4724400"/>
            <a:ext cx="8610600" cy="1028700"/>
          </a:xfrm>
        </p:spPr>
        <p:txBody>
          <a:bodyPr/>
          <a:lstStyle/>
          <a:p>
            <a:pPr eaLnBrk="1" hangingPunct="1">
              <a:buFont typeface="Wingdings" panose="05000000000000000000" pitchFamily="2" charset="2"/>
              <a:buNone/>
            </a:pPr>
            <a:r>
              <a:rPr lang="en-NZ" altLang="en-US"/>
              <a:t>	Cortisol not being produced during chronic stress, sometimes leading to an overactive immune system through other pro-inflammatory processes (Miller et al., 2002).</a:t>
            </a:r>
            <a:endParaRPr lang="en-US"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220072" y="908968"/>
            <a:ext cx="3819525" cy="5305425"/>
          </a:xfrm>
          <a:prstGeom prst="rect">
            <a:avLst/>
          </a:prstGeom>
        </p:spPr>
      </p:pic>
      <p:sp>
        <p:nvSpPr>
          <p:cNvPr id="52226" name="Title 1"/>
          <p:cNvSpPr>
            <a:spLocks noGrp="1"/>
          </p:cNvSpPr>
          <p:nvPr>
            <p:ph type="title"/>
          </p:nvPr>
        </p:nvSpPr>
        <p:spPr>
          <a:xfrm>
            <a:off x="914400" y="-152400"/>
            <a:ext cx="7772400" cy="1143000"/>
          </a:xfrm>
        </p:spPr>
        <p:txBody>
          <a:bodyPr/>
          <a:lstStyle/>
          <a:p>
            <a:pPr eaLnBrk="1" hangingPunct="1"/>
            <a:r>
              <a:rPr lang="en-NZ" altLang="en-US"/>
              <a:t>Allostatic processes</a:t>
            </a:r>
            <a:endParaRPr lang="en-US" altLang="en-US"/>
          </a:p>
        </p:txBody>
      </p:sp>
      <p:sp>
        <p:nvSpPr>
          <p:cNvPr id="52227" name="Content Placeholder 2"/>
          <p:cNvSpPr>
            <a:spLocks noGrp="1"/>
          </p:cNvSpPr>
          <p:nvPr>
            <p:ph sz="quarter" idx="1"/>
          </p:nvPr>
        </p:nvSpPr>
        <p:spPr>
          <a:xfrm>
            <a:off x="323528" y="1340768"/>
            <a:ext cx="5127104" cy="4873625"/>
          </a:xfrm>
        </p:spPr>
        <p:txBody>
          <a:bodyPr/>
          <a:lstStyle/>
          <a:p>
            <a:pPr eaLnBrk="1" hangingPunct="1"/>
            <a:r>
              <a:rPr lang="en-NZ" altLang="en-US" sz="2400" b="1" i="1" dirty="0"/>
              <a:t>Mediators of </a:t>
            </a:r>
            <a:r>
              <a:rPr lang="en-NZ" altLang="en-US" sz="2400" b="1" i="1" dirty="0" err="1"/>
              <a:t>Allostasis</a:t>
            </a:r>
            <a:r>
              <a:rPr lang="en-NZ" altLang="en-US" sz="2400" dirty="0"/>
              <a:t>: cortisol, epinephrine, norepinephrine</a:t>
            </a:r>
          </a:p>
          <a:p>
            <a:pPr lvl="1" eaLnBrk="1" hangingPunct="1"/>
            <a:endParaRPr lang="en-NZ" altLang="en-US" dirty="0"/>
          </a:p>
          <a:p>
            <a:pPr eaLnBrk="1" hangingPunct="1"/>
            <a:r>
              <a:rPr lang="en-NZ" altLang="en-US" sz="2400" b="1" i="1" dirty="0"/>
              <a:t>Primary Effects</a:t>
            </a:r>
            <a:r>
              <a:rPr lang="en-NZ" altLang="en-US" sz="2400" dirty="0"/>
              <a:t>: cellular events, impact on protein transcription, etc.</a:t>
            </a:r>
          </a:p>
          <a:p>
            <a:pPr eaLnBrk="1" hangingPunct="1"/>
            <a:endParaRPr lang="en-NZ" altLang="en-US" sz="2400" dirty="0"/>
          </a:p>
          <a:p>
            <a:pPr eaLnBrk="1" hangingPunct="1"/>
            <a:r>
              <a:rPr lang="en-NZ" altLang="en-US" sz="2400" b="1" i="1" dirty="0"/>
              <a:t>Secondary Outcomes</a:t>
            </a:r>
            <a:r>
              <a:rPr lang="en-NZ" altLang="en-US" sz="2400" dirty="0"/>
              <a:t>: effects on organs and tissues (e.g., hypertension, common cold)</a:t>
            </a:r>
          </a:p>
          <a:p>
            <a:pPr eaLnBrk="1" hangingPunct="1"/>
            <a:endParaRPr lang="en-NZ" altLang="en-US" sz="2400" dirty="0"/>
          </a:p>
          <a:p>
            <a:pPr eaLnBrk="1" hangingPunct="1"/>
            <a:r>
              <a:rPr lang="en-NZ" altLang="en-US" sz="2400" b="1" i="1" dirty="0"/>
              <a:t>Tertiary Outcomes</a:t>
            </a:r>
            <a:r>
              <a:rPr lang="en-NZ" altLang="en-US" sz="2400" dirty="0"/>
              <a:t>: diseases or disorders (e.g., cardiovascular disease, severe cognitive decline)</a:t>
            </a:r>
            <a:endParaRPr lang="en-US" altLang="en-US" sz="2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3250" name="Title 1"/>
          <p:cNvSpPr>
            <a:spLocks noGrp="1"/>
          </p:cNvSpPr>
          <p:nvPr>
            <p:ph type="title"/>
          </p:nvPr>
        </p:nvSpPr>
        <p:spPr>
          <a:xfrm>
            <a:off x="838200" y="-152400"/>
            <a:ext cx="7772400" cy="1143000"/>
          </a:xfrm>
        </p:spPr>
        <p:txBody>
          <a:bodyPr/>
          <a:lstStyle/>
          <a:p>
            <a:pPr eaLnBrk="1" hangingPunct="1"/>
            <a:r>
              <a:rPr lang="en-NZ" altLang="en-US"/>
              <a:t>Biomarkers of allostatic load</a:t>
            </a:r>
          </a:p>
        </p:txBody>
      </p:sp>
      <p:sp>
        <p:nvSpPr>
          <p:cNvPr id="53251" name="Content Placeholder 2"/>
          <p:cNvSpPr>
            <a:spLocks noGrp="1"/>
          </p:cNvSpPr>
          <p:nvPr>
            <p:ph sz="quarter" idx="1"/>
          </p:nvPr>
        </p:nvSpPr>
        <p:spPr>
          <a:xfrm>
            <a:off x="304800" y="908050"/>
            <a:ext cx="7834313" cy="5005388"/>
          </a:xfrm>
        </p:spPr>
        <p:txBody>
          <a:bodyPr/>
          <a:lstStyle/>
          <a:p>
            <a:pPr eaLnBrk="1" hangingPunct="1">
              <a:lnSpc>
                <a:spcPct val="90000"/>
              </a:lnSpc>
              <a:buFont typeface="Wingdings 2" panose="05020102010507070707" pitchFamily="18" charset="2"/>
              <a:buNone/>
            </a:pPr>
            <a:r>
              <a:rPr lang="en-NZ" altLang="en-US" b="1" dirty="0"/>
              <a:t>Neuroendocrine Biomarker Examples:</a:t>
            </a:r>
          </a:p>
          <a:p>
            <a:pPr lvl="1" eaLnBrk="1" hangingPunct="1">
              <a:lnSpc>
                <a:spcPct val="90000"/>
              </a:lnSpc>
            </a:pPr>
            <a:r>
              <a:rPr lang="en-NZ" altLang="en-US" sz="2600" dirty="0"/>
              <a:t>Cortisol, epinephrine, norepinephrine, dopamine (neurotransmitter involved in many neurological activities, also increases </a:t>
            </a:r>
            <a:r>
              <a:rPr lang="en-NZ" altLang="en-US" sz="2600" dirty="0" err="1"/>
              <a:t>bp</a:t>
            </a:r>
            <a:r>
              <a:rPr lang="en-NZ" altLang="en-US" sz="2600" dirty="0"/>
              <a:t> and hr)</a:t>
            </a:r>
          </a:p>
          <a:p>
            <a:pPr eaLnBrk="1" hangingPunct="1">
              <a:lnSpc>
                <a:spcPct val="90000"/>
              </a:lnSpc>
              <a:buFont typeface="Wingdings 2" panose="05020102010507070707" pitchFamily="18" charset="2"/>
              <a:buNone/>
            </a:pPr>
            <a:r>
              <a:rPr lang="en-NZ" altLang="en-US" b="1" dirty="0"/>
              <a:t>Immune Biomarker Examples:</a:t>
            </a:r>
          </a:p>
          <a:p>
            <a:pPr lvl="1" eaLnBrk="1" hangingPunct="1">
              <a:lnSpc>
                <a:spcPct val="90000"/>
              </a:lnSpc>
            </a:pPr>
            <a:r>
              <a:rPr lang="en-NZ" altLang="en-US" sz="2600" dirty="0"/>
              <a:t>Interleukin-6 (cytokine), tumour necrosis factor alpha (cytokine involved in tumour apoptosis)</a:t>
            </a:r>
          </a:p>
          <a:p>
            <a:pPr eaLnBrk="1" hangingPunct="1">
              <a:lnSpc>
                <a:spcPct val="90000"/>
              </a:lnSpc>
              <a:buFont typeface="Wingdings 2" panose="05020102010507070707" pitchFamily="18" charset="2"/>
              <a:buNone/>
            </a:pPr>
            <a:r>
              <a:rPr lang="en-NZ" altLang="en-US" b="1" dirty="0"/>
              <a:t>Metabolic Biomarker Examples:</a:t>
            </a:r>
          </a:p>
          <a:p>
            <a:pPr lvl="1" eaLnBrk="1" hangingPunct="1">
              <a:lnSpc>
                <a:spcPct val="90000"/>
              </a:lnSpc>
            </a:pPr>
            <a:r>
              <a:rPr lang="en-NZ" altLang="en-US" sz="2600" dirty="0"/>
              <a:t>High density lipoprotein cholesterol (HDL), low density lipoprotein cholesterol (LDL), glucose, insulin</a:t>
            </a:r>
          </a:p>
          <a:p>
            <a:pPr eaLnBrk="1" hangingPunct="1">
              <a:lnSpc>
                <a:spcPct val="90000"/>
              </a:lnSpc>
              <a:buFont typeface="Wingdings 2" panose="05020102010507070707" pitchFamily="18" charset="2"/>
              <a:buNone/>
            </a:pPr>
            <a:r>
              <a:rPr lang="en-NZ" altLang="en-US" b="1" dirty="0"/>
              <a:t>Cardiovascular and Respiratory Examples:</a:t>
            </a:r>
          </a:p>
          <a:p>
            <a:pPr lvl="1" eaLnBrk="1" hangingPunct="1">
              <a:lnSpc>
                <a:spcPct val="90000"/>
              </a:lnSpc>
            </a:pPr>
            <a:r>
              <a:rPr lang="en-NZ" altLang="en-US" sz="2600" dirty="0"/>
              <a:t>Blood pressure, heart rate</a:t>
            </a:r>
          </a:p>
          <a:p>
            <a:pPr eaLnBrk="1" hangingPunct="1">
              <a:lnSpc>
                <a:spcPct val="90000"/>
              </a:lnSpc>
              <a:buFont typeface="Wingdings 2" panose="05020102010507070707" pitchFamily="18" charset="2"/>
              <a:buNone/>
            </a:pPr>
            <a:r>
              <a:rPr lang="en-NZ" altLang="en-US" b="1" dirty="0"/>
              <a:t>Anthropometric Biomarker Examples:</a:t>
            </a:r>
          </a:p>
          <a:p>
            <a:pPr lvl="1" eaLnBrk="1" hangingPunct="1">
              <a:lnSpc>
                <a:spcPct val="90000"/>
              </a:lnSpc>
            </a:pPr>
            <a:r>
              <a:rPr lang="en-NZ" altLang="en-US" sz="2600" dirty="0"/>
              <a:t>Waist-to-hip ratio, BMI</a:t>
            </a:r>
          </a:p>
          <a:p>
            <a:pPr lvl="1" eaLnBrk="1" hangingPunct="1">
              <a:lnSpc>
                <a:spcPct val="90000"/>
              </a:lnSpc>
            </a:pPr>
            <a:endParaRPr lang="en-NZ" altLang="en-US" sz="2200" dirty="0"/>
          </a:p>
        </p:txBody>
      </p:sp>
      <p:sp>
        <p:nvSpPr>
          <p:cNvPr id="53252" name="TextBox 3"/>
          <p:cNvSpPr txBox="1">
            <a:spLocks noChangeArrowheads="1"/>
          </p:cNvSpPr>
          <p:nvPr/>
        </p:nvSpPr>
        <p:spPr bwMode="auto">
          <a:xfrm>
            <a:off x="4495800" y="6324600"/>
            <a:ext cx="3070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eaLnBrk="1" hangingPunct="1">
              <a:spcBef>
                <a:spcPct val="0"/>
              </a:spcBef>
              <a:buClrTx/>
              <a:buSzTx/>
              <a:buFontTx/>
              <a:buNone/>
            </a:pPr>
            <a:r>
              <a:rPr lang="en-US" altLang="en-US" sz="1800" dirty="0">
                <a:latin typeface="Arial" panose="020B0604020202020204" pitchFamily="34" charset="0"/>
              </a:rPr>
              <a:t>See also </a:t>
            </a:r>
            <a:r>
              <a:rPr lang="en-US" altLang="en-US" sz="1800" dirty="0" err="1">
                <a:latin typeface="Arial" panose="020B0604020202020204" pitchFamily="34" charset="0"/>
              </a:rPr>
              <a:t>Juster</a:t>
            </a:r>
            <a:r>
              <a:rPr lang="en-US" altLang="en-US" sz="1800" dirty="0">
                <a:latin typeface="Arial" panose="020B0604020202020204" pitchFamily="34" charset="0"/>
              </a:rPr>
              <a:t> et al. (2010)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900113" y="0"/>
            <a:ext cx="7772400" cy="1143000"/>
          </a:xfrm>
        </p:spPr>
        <p:txBody>
          <a:bodyPr/>
          <a:lstStyle/>
          <a:p>
            <a:pPr eaLnBrk="1" hangingPunct="1"/>
            <a:r>
              <a:rPr lang="en-NZ" altLang="en-US"/>
              <a:t>The importance of cortisol</a:t>
            </a:r>
          </a:p>
        </p:txBody>
      </p:sp>
      <p:sp>
        <p:nvSpPr>
          <p:cNvPr id="54275" name="Content Placeholder 2"/>
          <p:cNvSpPr>
            <a:spLocks noGrp="1"/>
          </p:cNvSpPr>
          <p:nvPr>
            <p:ph sz="quarter" idx="1"/>
          </p:nvPr>
        </p:nvSpPr>
        <p:spPr>
          <a:xfrm>
            <a:off x="539750" y="1447800"/>
            <a:ext cx="8147050" cy="4572000"/>
          </a:xfrm>
        </p:spPr>
        <p:txBody>
          <a:bodyPr/>
          <a:lstStyle/>
          <a:p>
            <a:pPr lvl="1" eaLnBrk="1" hangingPunct="1"/>
            <a:r>
              <a:rPr lang="en-NZ" altLang="en-US" sz="2800" dirty="0"/>
              <a:t>Linked to a variety of health outcomes – cardiovascular disease, poor cognitive functioning, fractures, functional disability, obesity, type-II diabetes, autoimmune diseases, mortality</a:t>
            </a:r>
          </a:p>
          <a:p>
            <a:pPr lvl="1" eaLnBrk="1" hangingPunct="1"/>
            <a:endParaRPr lang="en-NZ" altLang="en-US" sz="2800" dirty="0"/>
          </a:p>
          <a:p>
            <a:pPr eaLnBrk="1" hangingPunct="1"/>
            <a:r>
              <a:rPr lang="en-NZ" altLang="en-US" sz="2800" dirty="0"/>
              <a:t>The challenge of studying cortisol – it follows a diurnal pattern naturally – highest cortisol production occurs in the second half of the night with peak cortisol levels in the early morning hours</a:t>
            </a:r>
          </a:p>
          <a:p>
            <a:pPr eaLnBrk="1" hangingPunct="1"/>
            <a:endParaRPr lang="en-NZ" altLang="en-US" dirty="0"/>
          </a:p>
          <a:p>
            <a:pPr lvl="1" eaLnBrk="1" hangingPunct="1"/>
            <a:endParaRPr lang="en-NZ" alt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NZ" altLang="en-US"/>
              <a:t>Diurnal pattern of cortisol</a:t>
            </a:r>
          </a:p>
        </p:txBody>
      </p:sp>
      <p:pic>
        <p:nvPicPr>
          <p:cNvPr id="552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750" y="1773238"/>
            <a:ext cx="8101013"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457200" y="179388"/>
            <a:ext cx="8229600" cy="728662"/>
          </a:xfrm>
        </p:spPr>
        <p:txBody>
          <a:bodyPr/>
          <a:lstStyle/>
          <a:p>
            <a:pPr eaLnBrk="1" hangingPunct="1"/>
            <a:r>
              <a:rPr lang="en-NZ" altLang="en-US"/>
              <a:t>The Cortisol Awakening Response</a:t>
            </a:r>
          </a:p>
        </p:txBody>
      </p:sp>
      <p:sp>
        <p:nvSpPr>
          <p:cNvPr id="56323" name="Content Placeholder 2"/>
          <p:cNvSpPr>
            <a:spLocks noGrp="1"/>
          </p:cNvSpPr>
          <p:nvPr>
            <p:ph sz="quarter" idx="1"/>
          </p:nvPr>
        </p:nvSpPr>
        <p:spPr>
          <a:xfrm>
            <a:off x="179388" y="981075"/>
            <a:ext cx="5472112" cy="5005388"/>
          </a:xfrm>
        </p:spPr>
        <p:txBody>
          <a:bodyPr/>
          <a:lstStyle/>
          <a:p>
            <a:pPr eaLnBrk="1" hangingPunct="1">
              <a:lnSpc>
                <a:spcPct val="90000"/>
              </a:lnSpc>
            </a:pPr>
            <a:r>
              <a:rPr lang="en-NZ" altLang="en-US" sz="2800"/>
              <a:t>An allostatic biomarker, the cortisol awakening response (CAR) is defined as the brisk increase of cortisol levels within 30 min of awakening in the morning</a:t>
            </a:r>
          </a:p>
          <a:p>
            <a:pPr lvl="1" eaLnBrk="1" hangingPunct="1">
              <a:lnSpc>
                <a:spcPct val="90000"/>
              </a:lnSpc>
            </a:pPr>
            <a:r>
              <a:rPr lang="en-NZ" altLang="en-US" sz="2800"/>
              <a:t>Considered a sensitive indicator of the function of the HPA axis</a:t>
            </a:r>
          </a:p>
          <a:p>
            <a:pPr lvl="1" eaLnBrk="1" hangingPunct="1">
              <a:lnSpc>
                <a:spcPct val="90000"/>
              </a:lnSpc>
            </a:pPr>
            <a:r>
              <a:rPr lang="en-NZ" altLang="en-US" sz="2800"/>
              <a:t>Increased CAR is associated with:</a:t>
            </a:r>
          </a:p>
          <a:p>
            <a:pPr lvl="2" eaLnBrk="1" hangingPunct="1">
              <a:lnSpc>
                <a:spcPct val="90000"/>
              </a:lnSpc>
            </a:pPr>
            <a:r>
              <a:rPr lang="en-NZ" altLang="en-US" sz="2800"/>
              <a:t>Chronic stress and worrying</a:t>
            </a:r>
          </a:p>
          <a:p>
            <a:pPr lvl="2" eaLnBrk="1" hangingPunct="1">
              <a:lnSpc>
                <a:spcPct val="90000"/>
              </a:lnSpc>
            </a:pPr>
            <a:r>
              <a:rPr lang="en-NZ" altLang="en-US" sz="2800"/>
              <a:t>Social stress and lack of social recognition</a:t>
            </a:r>
          </a:p>
          <a:p>
            <a:pPr eaLnBrk="1" hangingPunct="1">
              <a:lnSpc>
                <a:spcPct val="90000"/>
              </a:lnSpc>
            </a:pPr>
            <a:r>
              <a:rPr lang="en-NZ" altLang="en-US" sz="2800"/>
              <a:t>Function of CAR – unknown, perhaps associated with daily demands, neural activity</a:t>
            </a:r>
          </a:p>
          <a:p>
            <a:pPr lvl="2" eaLnBrk="1" hangingPunct="1">
              <a:lnSpc>
                <a:spcPct val="90000"/>
              </a:lnSpc>
            </a:pPr>
            <a:endParaRPr lang="en-NZ" altLang="en-US" sz="1900"/>
          </a:p>
        </p:txBody>
      </p:sp>
      <p:pic>
        <p:nvPicPr>
          <p:cNvPr id="563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525" y="2636838"/>
            <a:ext cx="3181350"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900113" y="188913"/>
            <a:ext cx="7772400" cy="782637"/>
          </a:xfrm>
        </p:spPr>
        <p:txBody>
          <a:bodyPr/>
          <a:lstStyle/>
          <a:p>
            <a:pPr eaLnBrk="1" hangingPunct="1"/>
            <a:r>
              <a:rPr lang="en-NZ" altLang="en-US"/>
              <a:t>Stress and the brain</a:t>
            </a:r>
          </a:p>
        </p:txBody>
      </p:sp>
      <p:sp>
        <p:nvSpPr>
          <p:cNvPr id="57347" name="Content Placeholder 2"/>
          <p:cNvSpPr>
            <a:spLocks noGrp="1"/>
          </p:cNvSpPr>
          <p:nvPr>
            <p:ph sz="quarter" idx="1"/>
          </p:nvPr>
        </p:nvSpPr>
        <p:spPr>
          <a:xfrm>
            <a:off x="900113" y="1484313"/>
            <a:ext cx="7689850" cy="4572000"/>
          </a:xfrm>
        </p:spPr>
        <p:txBody>
          <a:bodyPr/>
          <a:lstStyle/>
          <a:p>
            <a:pPr eaLnBrk="1" hangingPunct="1"/>
            <a:r>
              <a:rPr lang="en-NZ" altLang="en-US" sz="2800"/>
              <a:t>Three main brain areas involved in the stress response:</a:t>
            </a:r>
          </a:p>
          <a:p>
            <a:pPr eaLnBrk="1" hangingPunct="1">
              <a:buFont typeface="Wingdings 2" panose="05020102010507070707" pitchFamily="18" charset="2"/>
              <a:buNone/>
            </a:pPr>
            <a:endParaRPr lang="en-NZ" altLang="en-US"/>
          </a:p>
          <a:p>
            <a:pPr eaLnBrk="1" hangingPunct="1">
              <a:buFont typeface="Franklin Gothic Book" panose="020B0503020102020204" pitchFamily="34" charset="0"/>
              <a:buAutoNum type="arabicPeriod"/>
            </a:pPr>
            <a:endParaRPr lang="en-NZ" altLang="en-US"/>
          </a:p>
        </p:txBody>
      </p:sp>
      <p:pic>
        <p:nvPicPr>
          <p:cNvPr id="5734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2027238"/>
            <a:ext cx="7129462" cy="453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914400" y="333375"/>
            <a:ext cx="7772400" cy="868363"/>
          </a:xfrm>
        </p:spPr>
        <p:txBody>
          <a:bodyPr/>
          <a:lstStyle/>
          <a:p>
            <a:pPr eaLnBrk="1" hangingPunct="1"/>
            <a:r>
              <a:rPr lang="en-NZ" altLang="en-US"/>
              <a:t>Brain structures and function</a:t>
            </a:r>
          </a:p>
        </p:txBody>
      </p:sp>
      <p:sp>
        <p:nvSpPr>
          <p:cNvPr id="58371" name="Content Placeholder 2"/>
          <p:cNvSpPr>
            <a:spLocks noGrp="1"/>
          </p:cNvSpPr>
          <p:nvPr>
            <p:ph sz="quarter" idx="1"/>
          </p:nvPr>
        </p:nvSpPr>
        <p:spPr>
          <a:xfrm>
            <a:off x="684213" y="1447800"/>
            <a:ext cx="5256212" cy="5005388"/>
          </a:xfrm>
        </p:spPr>
        <p:txBody>
          <a:bodyPr/>
          <a:lstStyle/>
          <a:p>
            <a:pPr eaLnBrk="1" hangingPunct="1">
              <a:buFont typeface="Wingdings 2" panose="05020102010507070707" pitchFamily="18" charset="2"/>
              <a:buNone/>
            </a:pPr>
            <a:r>
              <a:rPr lang="en-NZ" altLang="en-US" sz="2800" b="1"/>
              <a:t>Amygdala</a:t>
            </a:r>
          </a:p>
          <a:p>
            <a:pPr eaLnBrk="1" hangingPunct="1"/>
            <a:r>
              <a:rPr lang="en-NZ" altLang="en-US" sz="2800"/>
              <a:t>Essential for fearful and emotionally laden events (involved in anything unexpected or uncertain)</a:t>
            </a:r>
          </a:p>
          <a:p>
            <a:pPr eaLnBrk="1" hangingPunct="1"/>
            <a:r>
              <a:rPr lang="en-NZ" altLang="en-US" sz="2800"/>
              <a:t>Sends messages to hypothalamus – initiates stress response</a:t>
            </a:r>
          </a:p>
          <a:p>
            <a:pPr eaLnBrk="1" hangingPunct="1"/>
            <a:r>
              <a:rPr lang="en-NZ" altLang="en-US" sz="2800"/>
              <a:t>Amygdala volume correlates with social network size (more friends = bigger amygdala) (Bickart et al., 2011)</a:t>
            </a:r>
          </a:p>
        </p:txBody>
      </p:sp>
      <p:pic>
        <p:nvPicPr>
          <p:cNvPr id="5837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325" y="2205038"/>
            <a:ext cx="25368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914400" y="-152400"/>
            <a:ext cx="7772400" cy="1143000"/>
          </a:xfrm>
        </p:spPr>
        <p:txBody>
          <a:bodyPr/>
          <a:lstStyle/>
          <a:p>
            <a:pPr eaLnBrk="1" hangingPunct="1"/>
            <a:r>
              <a:rPr lang="en-NZ" altLang="en-US"/>
              <a:t>Brain structures and function</a:t>
            </a:r>
          </a:p>
        </p:txBody>
      </p:sp>
      <p:sp>
        <p:nvSpPr>
          <p:cNvPr id="59395" name="Content Placeholder 2"/>
          <p:cNvSpPr>
            <a:spLocks noGrp="1"/>
          </p:cNvSpPr>
          <p:nvPr>
            <p:ph sz="quarter" idx="1"/>
          </p:nvPr>
        </p:nvSpPr>
        <p:spPr>
          <a:xfrm>
            <a:off x="381000" y="990600"/>
            <a:ext cx="5703888" cy="5391150"/>
          </a:xfrm>
        </p:spPr>
        <p:txBody>
          <a:bodyPr/>
          <a:lstStyle/>
          <a:p>
            <a:pPr eaLnBrk="1" hangingPunct="1">
              <a:buFont typeface="Wingdings 2" panose="05020102010507070707" pitchFamily="18" charset="2"/>
              <a:buNone/>
            </a:pPr>
            <a:r>
              <a:rPr lang="en-NZ" altLang="en-US" b="1"/>
              <a:t>Hippocampus</a:t>
            </a:r>
          </a:p>
          <a:p>
            <a:pPr eaLnBrk="1" hangingPunct="1"/>
            <a:r>
              <a:rPr lang="en-NZ" altLang="en-US" sz="2400"/>
              <a:t>Two main roles:</a:t>
            </a:r>
          </a:p>
          <a:p>
            <a:pPr lvl="1" eaLnBrk="1" hangingPunct="1">
              <a:buFont typeface="Wingdings 2" panose="05020102010507070707" pitchFamily="18" charset="2"/>
              <a:buNone/>
            </a:pPr>
            <a:r>
              <a:rPr lang="en-NZ" altLang="en-US"/>
              <a:t>1. Spatial learning and memory</a:t>
            </a:r>
          </a:p>
          <a:p>
            <a:pPr lvl="2" eaLnBrk="1" hangingPunct="1"/>
            <a:r>
              <a:rPr lang="en-NZ" altLang="en-US" sz="2400"/>
              <a:t>Supports the amygdala in determining context in which emotionally-laden events take place, as well as other aspects of episodic and declarative memory</a:t>
            </a:r>
          </a:p>
          <a:p>
            <a:pPr lvl="2" eaLnBrk="1" hangingPunct="1"/>
            <a:r>
              <a:rPr lang="en-NZ" altLang="en-US" sz="2400"/>
              <a:t>Also plays an important role in consolidation of information from short-term memory to long-term memory</a:t>
            </a:r>
          </a:p>
          <a:p>
            <a:pPr lvl="1" eaLnBrk="1" hangingPunct="1">
              <a:buFont typeface="Wingdings 2" panose="05020102010507070707" pitchFamily="18" charset="2"/>
              <a:buNone/>
            </a:pPr>
            <a:r>
              <a:rPr lang="en-NZ" altLang="en-US"/>
              <a:t>2. Negative feedback regulation of HPA Axis</a:t>
            </a:r>
          </a:p>
          <a:p>
            <a:pPr lvl="2" eaLnBrk="1" hangingPunct="1"/>
            <a:r>
              <a:rPr lang="en-NZ" altLang="en-US" sz="2400"/>
              <a:t>cortisol returns to hypothalamus and pituitary gland – and inhibits stress response</a:t>
            </a:r>
            <a:r>
              <a:rPr lang="en-NZ" altLang="en-US"/>
              <a:t>	</a:t>
            </a:r>
          </a:p>
          <a:p>
            <a:pPr lvl="1" eaLnBrk="1" hangingPunct="1">
              <a:buFont typeface="Wingdings 2" panose="05020102010507070707" pitchFamily="18" charset="2"/>
              <a:buNone/>
            </a:pPr>
            <a:endParaRPr lang="en-NZ" altLang="en-US"/>
          </a:p>
          <a:p>
            <a:pPr eaLnBrk="1" hangingPunct="1"/>
            <a:endParaRPr lang="en-NZ" altLang="en-US"/>
          </a:p>
        </p:txBody>
      </p:sp>
      <p:pic>
        <p:nvPicPr>
          <p:cNvPr id="5939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888" y="2205038"/>
            <a:ext cx="266382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Rectangle 4"/>
          <p:cNvSpPr>
            <a:spLocks noChangeArrowheads="1"/>
          </p:cNvSpPr>
          <p:nvPr/>
        </p:nvSpPr>
        <p:spPr bwMode="auto">
          <a:xfrm>
            <a:off x="6156325" y="4581525"/>
            <a:ext cx="28082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ea typeface="MS PGothic" panose="020B0600070205080204" pitchFamily="34" charset="-128"/>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ea typeface="MS PGothic" panose="020B0600070205080204" pitchFamily="34" charset="-128"/>
              </a:defRPr>
            </a:lvl2pPr>
            <a:lvl3pPr marL="1143000" indent="-228600">
              <a:spcBef>
                <a:spcPts val="375"/>
              </a:spcBef>
              <a:buClr>
                <a:srgbClr val="E2B1B4"/>
              </a:buClr>
              <a:buSzPct val="85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3pPr>
            <a:lvl4pPr marL="1600200" indent="-228600">
              <a:spcBef>
                <a:spcPts val="375"/>
              </a:spcBef>
              <a:buClr>
                <a:srgbClr val="FF953E"/>
              </a:buClr>
              <a:buSzPct val="80000"/>
              <a:buFont typeface="Wingdings 2" panose="05020102010507070707" pitchFamily="18" charset="2"/>
              <a:buChar char=""/>
              <a:defRPr sz="2000">
                <a:solidFill>
                  <a:schemeClr val="tx1"/>
                </a:solidFill>
                <a:latin typeface="Perpetua" panose="02020502060401020303" pitchFamily="18" charset="0"/>
                <a:ea typeface="ヒラギノ角ゴ Pro W3" charset="-128"/>
              </a:defRPr>
            </a:lvl4pPr>
            <a:lvl5pPr marL="2057400" indent="-228600">
              <a:spcBef>
                <a:spcPts val="375"/>
              </a:spcBef>
              <a:buClr>
                <a:srgbClr val="FF953E"/>
              </a:buClr>
              <a:buChar char="o"/>
              <a:defRPr sz="2000">
                <a:solidFill>
                  <a:schemeClr val="tx1"/>
                </a:solidFill>
                <a:latin typeface="Perpetua" panose="02020502060401020303" pitchFamily="18" charset="0"/>
                <a:ea typeface="ヒラギノ角ゴ Pro W3" charset="-128"/>
              </a:defRPr>
            </a:lvl5pPr>
            <a:lvl6pPr marL="25146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6pPr>
            <a:lvl7pPr marL="29718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7pPr>
            <a:lvl8pPr marL="34290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8pPr>
            <a:lvl9pPr marL="3886200" indent="-228600" eaLnBrk="0" fontAlgn="base" hangingPunct="0">
              <a:spcBef>
                <a:spcPts val="375"/>
              </a:spcBef>
              <a:spcAft>
                <a:spcPct val="0"/>
              </a:spcAft>
              <a:buClr>
                <a:srgbClr val="FF953E"/>
              </a:buClr>
              <a:buChar char="o"/>
              <a:defRPr sz="2000">
                <a:solidFill>
                  <a:schemeClr val="tx1"/>
                </a:solidFill>
                <a:latin typeface="Perpetua" panose="02020502060401020303" pitchFamily="18" charset="0"/>
                <a:ea typeface="ヒラギノ角ゴ Pro W3" charset="-128"/>
              </a:defRPr>
            </a:lvl9pPr>
          </a:lstStyle>
          <a:p>
            <a:pPr eaLnBrk="1" hangingPunct="1">
              <a:spcBef>
                <a:spcPct val="0"/>
              </a:spcBef>
              <a:buClrTx/>
              <a:buSzTx/>
              <a:buFontTx/>
              <a:buNone/>
            </a:pPr>
            <a:r>
              <a:rPr lang="en-NZ" altLang="en-US" sz="1800">
                <a:latin typeface="Arial" panose="020B0604020202020204" pitchFamily="34" charset="0"/>
              </a:rPr>
              <a:t>Hippocampus - one of the most sensitive and malleable regions of the brain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733800"/>
            <a:ext cx="480695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19" name="Title 1"/>
          <p:cNvSpPr>
            <a:spLocks noGrp="1"/>
          </p:cNvSpPr>
          <p:nvPr>
            <p:ph type="title"/>
          </p:nvPr>
        </p:nvSpPr>
        <p:spPr>
          <a:xfrm>
            <a:off x="914400" y="0"/>
            <a:ext cx="7772400" cy="1143000"/>
          </a:xfrm>
        </p:spPr>
        <p:txBody>
          <a:bodyPr/>
          <a:lstStyle/>
          <a:p>
            <a:r>
              <a:rPr lang="en-NZ" altLang="en-US"/>
              <a:t>Brain structures and function</a:t>
            </a:r>
          </a:p>
        </p:txBody>
      </p:sp>
      <p:sp>
        <p:nvSpPr>
          <p:cNvPr id="60420" name="Content Placeholder 2"/>
          <p:cNvSpPr>
            <a:spLocks noGrp="1"/>
          </p:cNvSpPr>
          <p:nvPr>
            <p:ph sz="quarter" idx="1"/>
          </p:nvPr>
        </p:nvSpPr>
        <p:spPr>
          <a:xfrm>
            <a:off x="228600" y="1295400"/>
            <a:ext cx="8915400" cy="4572000"/>
          </a:xfrm>
        </p:spPr>
        <p:txBody>
          <a:bodyPr/>
          <a:lstStyle/>
          <a:p>
            <a:pPr>
              <a:buFont typeface="Wingdings 2" panose="05020102010507070707" pitchFamily="18" charset="2"/>
              <a:buNone/>
            </a:pPr>
            <a:r>
              <a:rPr lang="en-NZ" altLang="en-US" b="1"/>
              <a:t>Hippocampus</a:t>
            </a:r>
          </a:p>
          <a:p>
            <a:r>
              <a:rPr lang="en-NZ" altLang="en-US"/>
              <a:t>the structure of the hippocampus is sensitive to environmental demands</a:t>
            </a:r>
          </a:p>
          <a:p>
            <a:pPr lvl="1"/>
            <a:r>
              <a:rPr lang="en-NZ" altLang="en-US" sz="2600"/>
              <a:t>Taxi Driver study (Maguire et al., 2000)</a:t>
            </a:r>
          </a:p>
          <a:p>
            <a:pPr lvl="2"/>
            <a:r>
              <a:rPr lang="en-NZ" altLang="en-US" sz="2600"/>
              <a:t>Licensed London taxi drivers were compared to control subjects</a:t>
            </a:r>
          </a:p>
          <a:p>
            <a:pPr lvl="2"/>
            <a:r>
              <a:rPr lang="en-NZ" altLang="en-US" sz="2600"/>
              <a:t>Hippocampal volume correlated with time spent as a taxi driver</a:t>
            </a:r>
          </a:p>
          <a:p>
            <a:pPr>
              <a:buFont typeface="Wingdings 2" panose="05020102010507070707" pitchFamily="18" charset="2"/>
              <a:buNone/>
            </a:pPr>
            <a:endParaRPr lang="en-NZ" altLang="en-US"/>
          </a:p>
        </p:txBody>
      </p:sp>
      <p:sp>
        <p:nvSpPr>
          <p:cNvPr id="2" name="TextBox 1"/>
          <p:cNvSpPr txBox="1"/>
          <p:nvPr/>
        </p:nvSpPr>
        <p:spPr>
          <a:xfrm>
            <a:off x="467544" y="4941168"/>
            <a:ext cx="1656184" cy="923330"/>
          </a:xfrm>
          <a:prstGeom prst="rect">
            <a:avLst/>
          </a:prstGeom>
          <a:noFill/>
        </p:spPr>
        <p:txBody>
          <a:bodyPr wrap="square" rtlCol="0">
            <a:spAutoFit/>
          </a:bodyPr>
          <a:lstStyle/>
          <a:p>
            <a:r>
              <a:rPr lang="en-NZ" dirty="0"/>
              <a:t>Voxel based morphometry </a:t>
            </a:r>
            <a:r>
              <a:rPr lang="en-NZ" dirty="0">
                <a:sym typeface="Wingdings" panose="05000000000000000000" pitchFamily="2" charset="2"/>
              </a:rPr>
              <a:t></a:t>
            </a:r>
            <a:endParaRPr lang="en-NZ" dirty="0"/>
          </a:p>
        </p:txBody>
      </p:sp>
      <p:cxnSp>
        <p:nvCxnSpPr>
          <p:cNvPr id="4" name="Straight Arrow Connector 3"/>
          <p:cNvCxnSpPr/>
          <p:nvPr/>
        </p:nvCxnSpPr>
        <p:spPr>
          <a:xfrm flipV="1">
            <a:off x="914400" y="5517232"/>
            <a:ext cx="1371600" cy="2160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914400" y="260350"/>
            <a:ext cx="7772400" cy="869950"/>
          </a:xfrm>
        </p:spPr>
        <p:txBody>
          <a:bodyPr/>
          <a:lstStyle/>
          <a:p>
            <a:r>
              <a:rPr lang="en-NZ" altLang="en-US"/>
              <a:t>Stress and the brain</a:t>
            </a:r>
          </a:p>
        </p:txBody>
      </p:sp>
      <p:sp>
        <p:nvSpPr>
          <p:cNvPr id="61443" name="Content Placeholder 2"/>
          <p:cNvSpPr>
            <a:spLocks noGrp="1"/>
          </p:cNvSpPr>
          <p:nvPr>
            <p:ph sz="quarter" idx="1"/>
          </p:nvPr>
        </p:nvSpPr>
        <p:spPr/>
        <p:txBody>
          <a:bodyPr/>
          <a:lstStyle/>
          <a:p>
            <a:pPr>
              <a:buFont typeface="Wingdings 2" panose="05020102010507070707" pitchFamily="18" charset="2"/>
              <a:buNone/>
            </a:pPr>
            <a:r>
              <a:rPr lang="en-NZ" altLang="en-US" sz="2800" b="1"/>
              <a:t>Effects on the hippocampus</a:t>
            </a:r>
          </a:p>
          <a:p>
            <a:r>
              <a:rPr lang="en-NZ" altLang="en-US" sz="2800"/>
              <a:t>Repeated stress has been linked to remodelling of hippocampal circuitry – the shortening of dendrites, loss of spine synapses, suppression of neurogenesis</a:t>
            </a:r>
          </a:p>
          <a:p>
            <a:endParaRPr lang="en-NZ" altLang="en-US" sz="2800"/>
          </a:p>
          <a:p>
            <a:pPr>
              <a:buFont typeface="Wingdings 2" panose="05020102010507070707" pitchFamily="18" charset="2"/>
              <a:buNone/>
            </a:pPr>
            <a:r>
              <a:rPr lang="en-NZ" altLang="en-US" sz="2800" b="1"/>
              <a:t>Permanent damage to the hippocampus could:</a:t>
            </a:r>
          </a:p>
          <a:p>
            <a:pPr>
              <a:buFont typeface="Wingdings 2" panose="05020102010507070707" pitchFamily="18" charset="2"/>
              <a:buAutoNum type="arabicPeriod"/>
            </a:pPr>
            <a:r>
              <a:rPr lang="en-NZ" altLang="en-US" sz="2800"/>
              <a:t>Impair hippocampal involvement in episodic, declarative, contextual, and spatial memory</a:t>
            </a:r>
          </a:p>
          <a:p>
            <a:pPr>
              <a:buFont typeface="Wingdings 2" panose="05020102010507070707" pitchFamily="18" charset="2"/>
              <a:buAutoNum type="arabicPeriod"/>
            </a:pPr>
            <a:r>
              <a:rPr lang="en-NZ" altLang="en-US" sz="2800"/>
              <a:t>Impair hippocampus in regulating HPA activity (impairs the ability of the hippocampus to terminate stress response)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914400" y="260350"/>
            <a:ext cx="7772400" cy="869950"/>
          </a:xfrm>
        </p:spPr>
        <p:txBody>
          <a:bodyPr/>
          <a:lstStyle/>
          <a:p>
            <a:r>
              <a:rPr lang="en-NZ" altLang="en-US"/>
              <a:t>Stress and the brain</a:t>
            </a:r>
          </a:p>
        </p:txBody>
      </p:sp>
      <p:sp>
        <p:nvSpPr>
          <p:cNvPr id="62467" name="Content Placeholder 2"/>
          <p:cNvSpPr>
            <a:spLocks noGrp="1"/>
          </p:cNvSpPr>
          <p:nvPr>
            <p:ph sz="quarter" idx="1"/>
          </p:nvPr>
        </p:nvSpPr>
        <p:spPr>
          <a:xfrm>
            <a:off x="250825" y="1447800"/>
            <a:ext cx="6049963" cy="4860925"/>
          </a:xfrm>
        </p:spPr>
        <p:txBody>
          <a:bodyPr/>
          <a:lstStyle/>
          <a:p>
            <a:pPr>
              <a:buFont typeface="Wingdings 2" panose="05020102010507070707" pitchFamily="18" charset="2"/>
              <a:buNone/>
            </a:pPr>
            <a:r>
              <a:rPr lang="en-NZ" altLang="en-US" sz="2800" b="1"/>
              <a:t>   Glucocorticoid Cascade Hypothesis of Hippocampal Aging </a:t>
            </a:r>
            <a:endParaRPr lang="en-NZ" altLang="en-US" sz="2800"/>
          </a:p>
          <a:p>
            <a:pPr>
              <a:buFont typeface="Wingdings 2" panose="05020102010507070707" pitchFamily="18" charset="2"/>
              <a:buNone/>
            </a:pPr>
            <a:r>
              <a:rPr lang="en-NZ" altLang="en-US" sz="2800"/>
              <a:t>    Theory states: excess glucocorticoids (GC) damage the brain (Sapolsky et al., 1986) and can lead to ‘unsuccessful aging’</a:t>
            </a:r>
          </a:p>
          <a:p>
            <a:pPr>
              <a:buFont typeface="Wingdings 2" panose="05020102010507070707" pitchFamily="18" charset="2"/>
              <a:buNone/>
            </a:pPr>
            <a:endParaRPr lang="en-NZ" altLang="en-US" sz="2800"/>
          </a:p>
          <a:p>
            <a:pPr>
              <a:buFont typeface="Wingdings 2" panose="05020102010507070707" pitchFamily="18" charset="2"/>
              <a:buNone/>
            </a:pPr>
            <a:r>
              <a:rPr lang="en-NZ" altLang="en-US" sz="2800"/>
              <a:t>   Excess GC </a:t>
            </a:r>
            <a:r>
              <a:rPr lang="en-NZ" altLang="en-US" sz="2800">
                <a:sym typeface="Wingdings" panose="05000000000000000000" pitchFamily="2" charset="2"/>
              </a:rPr>
              <a:t> atrophy of hippocampus dendrites</a:t>
            </a:r>
          </a:p>
          <a:p>
            <a:pPr>
              <a:buFont typeface="Wingdings 2" panose="05020102010507070707" pitchFamily="18" charset="2"/>
              <a:buNone/>
            </a:pPr>
            <a:r>
              <a:rPr lang="en-NZ" altLang="en-US" sz="2800">
                <a:sym typeface="Wingdings" panose="05000000000000000000" pitchFamily="2" charset="2"/>
              </a:rPr>
              <a:t>   Overexposure to GC  permanent loss of hippocampal neurons</a:t>
            </a:r>
            <a:endParaRPr lang="en-NZ" altLang="en-US" sz="2800"/>
          </a:p>
          <a:p>
            <a:pPr>
              <a:buFont typeface="Wingdings 2" panose="05020102010507070707" pitchFamily="18" charset="2"/>
              <a:buNone/>
            </a:pPr>
            <a:endParaRPr lang="en-NZ" altLang="en-US"/>
          </a:p>
        </p:txBody>
      </p:sp>
      <p:pic>
        <p:nvPicPr>
          <p:cNvPr id="62468" name="Picture 5" descr="http://t1.gstatic.com/images?q=tbn:ANd9GcSFw8Q5IB5JBMX-66Lvaw0I_P_vwfP4cEr8Bz6N5XLPA5CCgK1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2997200"/>
            <a:ext cx="2586038" cy="201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914400" y="404813"/>
            <a:ext cx="7772400" cy="725487"/>
          </a:xfrm>
        </p:spPr>
        <p:txBody>
          <a:bodyPr/>
          <a:lstStyle/>
          <a:p>
            <a:r>
              <a:rPr lang="en-NZ" altLang="en-US"/>
              <a:t>Brain structures and function</a:t>
            </a:r>
          </a:p>
        </p:txBody>
      </p:sp>
      <p:sp>
        <p:nvSpPr>
          <p:cNvPr id="63491" name="Content Placeholder 2"/>
          <p:cNvSpPr>
            <a:spLocks noGrp="1"/>
          </p:cNvSpPr>
          <p:nvPr>
            <p:ph sz="quarter" idx="1"/>
          </p:nvPr>
        </p:nvSpPr>
        <p:spPr>
          <a:xfrm>
            <a:off x="468313" y="1447800"/>
            <a:ext cx="5327650" cy="4860925"/>
          </a:xfrm>
        </p:spPr>
        <p:txBody>
          <a:bodyPr/>
          <a:lstStyle/>
          <a:p>
            <a:pPr>
              <a:buFont typeface="Wingdings 2" panose="05020102010507070707" pitchFamily="18" charset="2"/>
              <a:buNone/>
            </a:pPr>
            <a:r>
              <a:rPr lang="en-NZ" altLang="en-US" sz="2800" b="1"/>
              <a:t>Prefrontal cortex</a:t>
            </a:r>
          </a:p>
          <a:p>
            <a:r>
              <a:rPr lang="en-NZ" altLang="en-US" sz="2800"/>
              <a:t>Involved in higher cognitive functioning:</a:t>
            </a:r>
          </a:p>
          <a:p>
            <a:pPr lvl="1"/>
            <a:r>
              <a:rPr lang="en-NZ" altLang="en-US" sz="2800"/>
              <a:t>Working memory</a:t>
            </a:r>
          </a:p>
          <a:p>
            <a:pPr lvl="1"/>
            <a:r>
              <a:rPr lang="en-NZ" altLang="en-US" sz="2800"/>
              <a:t>Executive control</a:t>
            </a:r>
          </a:p>
          <a:p>
            <a:r>
              <a:rPr lang="en-NZ" altLang="en-US" sz="2800"/>
              <a:t>Threat-related responding and coping</a:t>
            </a:r>
          </a:p>
          <a:p>
            <a:r>
              <a:rPr lang="en-NZ" altLang="en-US" sz="2800"/>
              <a:t>Orbital and dorsal medial frontal cortex communication directly with the hypothalamus in regulating stress response axes.</a:t>
            </a:r>
          </a:p>
          <a:p>
            <a:endParaRPr lang="en-NZ" altLang="en-US"/>
          </a:p>
        </p:txBody>
      </p:sp>
      <p:pic>
        <p:nvPicPr>
          <p:cNvPr id="634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5963" y="1341438"/>
            <a:ext cx="2881312" cy="274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914400" y="260350"/>
            <a:ext cx="7772400" cy="796925"/>
          </a:xfrm>
        </p:spPr>
        <p:txBody>
          <a:bodyPr/>
          <a:lstStyle/>
          <a:p>
            <a:r>
              <a:rPr lang="en-NZ" altLang="en-US"/>
              <a:t>Stress and the brain</a:t>
            </a:r>
          </a:p>
        </p:txBody>
      </p:sp>
      <p:sp>
        <p:nvSpPr>
          <p:cNvPr id="64515" name="Content Placeholder 2"/>
          <p:cNvSpPr>
            <a:spLocks noGrp="1"/>
          </p:cNvSpPr>
          <p:nvPr>
            <p:ph sz="quarter" idx="1"/>
          </p:nvPr>
        </p:nvSpPr>
        <p:spPr>
          <a:xfrm>
            <a:off x="914400" y="1447800"/>
            <a:ext cx="6897688" cy="4572000"/>
          </a:xfrm>
        </p:spPr>
        <p:txBody>
          <a:bodyPr/>
          <a:lstStyle/>
          <a:p>
            <a:pPr>
              <a:buFont typeface="Wingdings 2" panose="05020102010507070707" pitchFamily="18" charset="2"/>
              <a:buNone/>
            </a:pPr>
            <a:r>
              <a:rPr lang="en-NZ" altLang="en-US" b="1"/>
              <a:t>   </a:t>
            </a:r>
            <a:r>
              <a:rPr lang="en-NZ" altLang="en-US" sz="2800" b="1"/>
              <a:t>Effects of stress on the prefrontal cortex</a:t>
            </a:r>
          </a:p>
          <a:p>
            <a:pPr>
              <a:buFont typeface="Wingdings 2" panose="05020102010507070707" pitchFamily="18" charset="2"/>
              <a:buNone/>
            </a:pPr>
            <a:endParaRPr lang="en-NZ" altLang="en-US" sz="2800" b="1"/>
          </a:p>
          <a:p>
            <a:r>
              <a:rPr lang="en-NZ" altLang="en-US" sz="2800"/>
              <a:t>Acute stress can reduce working memory performance (Del Arco et al., 2007)</a:t>
            </a:r>
          </a:p>
          <a:p>
            <a:r>
              <a:rPr lang="en-NZ" altLang="en-US" sz="2800"/>
              <a:t>Psychosocial stress can impair attentional control (Liston et al., 2009)</a:t>
            </a:r>
          </a:p>
          <a:p>
            <a:r>
              <a:rPr lang="en-NZ" altLang="en-US" sz="2800"/>
              <a:t>Dendritic spine loss (in rats) (Radley et al., 2006)</a:t>
            </a:r>
          </a:p>
          <a:p>
            <a:pPr>
              <a:buFont typeface="Wingdings 2" panose="05020102010507070707" pitchFamily="18" charset="2"/>
              <a:buNone/>
            </a:pPr>
            <a:endParaRPr lang="en-NZ" alt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a:xfrm>
            <a:off x="914400" y="-76200"/>
            <a:ext cx="7772400" cy="1143000"/>
          </a:xfrm>
        </p:spPr>
        <p:txBody>
          <a:bodyPr/>
          <a:lstStyle/>
          <a:p>
            <a:pPr eaLnBrk="1" hangingPunct="1"/>
            <a:r>
              <a:rPr lang="en-NZ" altLang="en-US"/>
              <a:t>Stress and social hierarchies</a:t>
            </a:r>
          </a:p>
        </p:txBody>
      </p:sp>
      <p:sp>
        <p:nvSpPr>
          <p:cNvPr id="65539" name="Content Placeholder 2"/>
          <p:cNvSpPr>
            <a:spLocks noGrp="1"/>
          </p:cNvSpPr>
          <p:nvPr>
            <p:ph sz="quarter" idx="1"/>
          </p:nvPr>
        </p:nvSpPr>
        <p:spPr>
          <a:xfrm>
            <a:off x="304800" y="1447800"/>
            <a:ext cx="5707063" cy="4572000"/>
          </a:xfrm>
        </p:spPr>
        <p:txBody>
          <a:bodyPr/>
          <a:lstStyle/>
          <a:p>
            <a:pPr eaLnBrk="1" hangingPunct="1"/>
            <a:r>
              <a:rPr lang="en-NZ" altLang="en-US" b="1"/>
              <a:t>Sapolsky’s Baboons</a:t>
            </a:r>
          </a:p>
          <a:p>
            <a:pPr lvl="1" eaLnBrk="1" hangingPunct="1"/>
            <a:r>
              <a:rPr lang="en-NZ" altLang="en-US" sz="2600"/>
              <a:t>Prolonged stress (low on social hierarchy) effects: Hypertension, increased vulnerability to atherogenic effects of high-fat diet</a:t>
            </a:r>
          </a:p>
          <a:p>
            <a:pPr eaLnBrk="1" hangingPunct="1"/>
            <a:endParaRPr lang="en-NZ" altLang="en-US" b="1"/>
          </a:p>
          <a:p>
            <a:pPr eaLnBrk="1" hangingPunct="1"/>
            <a:r>
              <a:rPr lang="en-NZ" altLang="en-US" b="1"/>
              <a:t>Whitehall Study </a:t>
            </a:r>
            <a:r>
              <a:rPr lang="en-NZ" altLang="en-US"/>
              <a:t>(1967)</a:t>
            </a:r>
          </a:p>
          <a:p>
            <a:pPr lvl="1" eaLnBrk="1" hangingPunct="1"/>
            <a:r>
              <a:rPr lang="en-NZ" altLang="en-US" sz="2600"/>
              <a:t>18,000 men in British Civil Service</a:t>
            </a:r>
          </a:p>
          <a:p>
            <a:pPr lvl="1" eaLnBrk="1" hangingPunct="1"/>
            <a:r>
              <a:rPr lang="en-NZ" altLang="en-US" sz="2600"/>
              <a:t>Showed a steep inverse association between social class (grade of employment) and mortality from a wide range of diseases</a:t>
            </a:r>
          </a:p>
          <a:p>
            <a:pPr lvl="1" eaLnBrk="1" hangingPunct="1"/>
            <a:endParaRPr lang="en-NZ" altLang="en-US"/>
          </a:p>
          <a:p>
            <a:pPr lvl="1" eaLnBrk="1" hangingPunct="1">
              <a:buFont typeface="Wingdings 2" panose="05020102010507070707" pitchFamily="18" charset="2"/>
              <a:buNone/>
            </a:pPr>
            <a:endParaRPr lang="en-NZ" altLang="en-US" b="1"/>
          </a:p>
        </p:txBody>
      </p:sp>
      <p:pic>
        <p:nvPicPr>
          <p:cNvPr id="655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788" y="1557338"/>
            <a:ext cx="1978025" cy="211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1" name="Picture 6" descr="http://images.forbes.com/images/2002/09/13/mortality_426x37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3933825"/>
            <a:ext cx="2987675" cy="260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914400" y="-76200"/>
            <a:ext cx="7772400" cy="1143000"/>
          </a:xfrm>
        </p:spPr>
        <p:txBody>
          <a:bodyPr/>
          <a:lstStyle/>
          <a:p>
            <a:pPr eaLnBrk="1" hangingPunct="1"/>
            <a:r>
              <a:rPr lang="en-NZ" altLang="en-US"/>
              <a:t>Stress and cancer</a:t>
            </a:r>
          </a:p>
        </p:txBody>
      </p:sp>
      <p:sp>
        <p:nvSpPr>
          <p:cNvPr id="66563" name="Content Placeholder 2"/>
          <p:cNvSpPr>
            <a:spLocks noGrp="1"/>
          </p:cNvSpPr>
          <p:nvPr>
            <p:ph sz="quarter" idx="1"/>
          </p:nvPr>
        </p:nvSpPr>
        <p:spPr>
          <a:xfrm>
            <a:off x="304800" y="1219200"/>
            <a:ext cx="7796213" cy="5638800"/>
          </a:xfrm>
        </p:spPr>
        <p:txBody>
          <a:bodyPr/>
          <a:lstStyle/>
          <a:p>
            <a:pPr eaLnBrk="1" hangingPunct="1">
              <a:lnSpc>
                <a:spcPct val="80000"/>
              </a:lnSpc>
            </a:pPr>
            <a:r>
              <a:rPr lang="en-NZ" altLang="en-US" sz="3200"/>
              <a:t>Growing evidence…</a:t>
            </a:r>
          </a:p>
          <a:p>
            <a:pPr eaLnBrk="1" hangingPunct="1">
              <a:lnSpc>
                <a:spcPct val="80000"/>
              </a:lnSpc>
            </a:pPr>
            <a:endParaRPr lang="en-NZ" altLang="en-US" sz="3200"/>
          </a:p>
          <a:p>
            <a:pPr eaLnBrk="1" hangingPunct="1">
              <a:lnSpc>
                <a:spcPct val="80000"/>
              </a:lnSpc>
            </a:pPr>
            <a:r>
              <a:rPr lang="en-NZ" altLang="en-US" sz="3200"/>
              <a:t>Possible mechanisms:</a:t>
            </a:r>
          </a:p>
          <a:p>
            <a:pPr lvl="1" eaLnBrk="1" hangingPunct="1">
              <a:lnSpc>
                <a:spcPct val="80000"/>
              </a:lnSpc>
            </a:pPr>
            <a:r>
              <a:rPr lang="en-NZ" altLang="en-US" sz="3200"/>
              <a:t>Diminished activity/responsiveness of NK cells</a:t>
            </a:r>
          </a:p>
          <a:p>
            <a:pPr lvl="1" eaLnBrk="1" hangingPunct="1">
              <a:lnSpc>
                <a:spcPct val="80000"/>
              </a:lnSpc>
            </a:pPr>
            <a:r>
              <a:rPr lang="en-NZ" altLang="en-US" sz="3200"/>
              <a:t>Alterations in DNA repair and apoptosis (programmed cell death)</a:t>
            </a:r>
          </a:p>
          <a:p>
            <a:pPr lvl="1" eaLnBrk="1" hangingPunct="1">
              <a:lnSpc>
                <a:spcPct val="80000"/>
              </a:lnSpc>
            </a:pPr>
            <a:endParaRPr lang="en-NZ" altLang="en-US" sz="3200"/>
          </a:p>
          <a:p>
            <a:pPr eaLnBrk="1" hangingPunct="1">
              <a:lnSpc>
                <a:spcPct val="80000"/>
              </a:lnSpc>
            </a:pPr>
            <a:r>
              <a:rPr lang="en-NZ" altLang="en-US" sz="3200"/>
              <a:t>More likely that stress impacts the progression and reoccurrence of cancer, rather than the incidence</a:t>
            </a:r>
          </a:p>
          <a:p>
            <a:pPr lvl="2" eaLnBrk="1" hangingPunct="1">
              <a:lnSpc>
                <a:spcPct val="80000"/>
              </a:lnSpc>
            </a:pPr>
            <a:endParaRPr lang="en-NZ" altLang="en-US" sz="1900"/>
          </a:p>
          <a:p>
            <a:pPr lvl="2" eaLnBrk="1" hangingPunct="1">
              <a:lnSpc>
                <a:spcPct val="80000"/>
              </a:lnSpc>
            </a:pPr>
            <a:endParaRPr lang="en-NZ" altLang="en-US" sz="1900"/>
          </a:p>
          <a:p>
            <a:pPr lvl="1" eaLnBrk="1" hangingPunct="1">
              <a:lnSpc>
                <a:spcPct val="80000"/>
              </a:lnSpc>
            </a:pPr>
            <a:endParaRPr lang="en-NZ" altLang="en-US" sz="22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NZ"/>
          </a:p>
        </p:txBody>
      </p:sp>
      <p:sp>
        <p:nvSpPr>
          <p:cNvPr id="3" name="Content Placeholder 2"/>
          <p:cNvSpPr>
            <a:spLocks noGrp="1"/>
          </p:cNvSpPr>
          <p:nvPr>
            <p:ph sz="quarter" idx="1"/>
          </p:nvPr>
        </p:nvSpPr>
        <p:spPr/>
        <p:txBody>
          <a:bodyPr/>
          <a:lstStyle/>
          <a:p>
            <a:r>
              <a:rPr lang="en-NZ" dirty="0">
                <a:hlinkClick r:id="rId2"/>
              </a:rPr>
              <a:t>https://journals.sagepub.com/doi/pdf/10.1177/1559827610395467</a:t>
            </a:r>
            <a:r>
              <a:rPr lang="en-NZ" dirty="0"/>
              <a:t> </a:t>
            </a:r>
          </a:p>
        </p:txBody>
      </p:sp>
    </p:spTree>
    <p:extLst>
      <p:ext uri="{BB962C8B-B14F-4D97-AF65-F5344CB8AC3E}">
        <p14:creationId xmlns:p14="http://schemas.microsoft.com/office/powerpoint/2010/main" val="39686421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4351</TotalTime>
  <Words>2645</Words>
  <Application>Microsoft Macintosh PowerPoint</Application>
  <PresentationFormat>On-screen Show (4:3)</PresentationFormat>
  <Paragraphs>303</Paragraphs>
  <Slides>54</Slides>
  <Notes>10</Notes>
  <HiddenSlides>2</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54</vt:i4>
      </vt:variant>
    </vt:vector>
  </HeadingPairs>
  <TitlesOfParts>
    <vt:vector size="61" baseType="lpstr">
      <vt:lpstr>Arial</vt:lpstr>
      <vt:lpstr>Calibri</vt:lpstr>
      <vt:lpstr>Franklin Gothic Book</vt:lpstr>
      <vt:lpstr>Perpetua</vt:lpstr>
      <vt:lpstr>Wingdings</vt:lpstr>
      <vt:lpstr>Wingdings 2</vt:lpstr>
      <vt:lpstr>Equity</vt:lpstr>
      <vt:lpstr>Psychoneuroimmunology</vt:lpstr>
      <vt:lpstr>Are symptoms always real?</vt:lpstr>
      <vt:lpstr>Introduction to PNI</vt:lpstr>
      <vt:lpstr>Historical Foundations</vt:lpstr>
      <vt:lpstr>PowerPoint Presentation</vt:lpstr>
      <vt:lpstr>PowerPoint Presentation</vt:lpstr>
      <vt:lpstr>Historical Foundations</vt:lpstr>
      <vt:lpstr>Historical Foundations</vt:lpstr>
      <vt:lpstr>PNI – an emerging field</vt:lpstr>
      <vt:lpstr>Physiology Review: Fight or Flight</vt:lpstr>
      <vt:lpstr>Physiology Review: Fight or Flight</vt:lpstr>
      <vt:lpstr>PowerPoint Presentation</vt:lpstr>
      <vt:lpstr>Latin to help memorise...</vt:lpstr>
      <vt:lpstr>Stress Hormones</vt:lpstr>
      <vt:lpstr>Stress Hormones</vt:lpstr>
      <vt:lpstr>Effects of stress</vt:lpstr>
      <vt:lpstr>Stress and the common cold</vt:lpstr>
      <vt:lpstr>PowerPoint Presentation</vt:lpstr>
      <vt:lpstr>Score…</vt:lpstr>
      <vt:lpstr>PowerPoint Presentation</vt:lpstr>
      <vt:lpstr>Stress and the common cold</vt:lpstr>
      <vt:lpstr>Stress and immunity</vt:lpstr>
      <vt:lpstr>PowerPoint Presentation</vt:lpstr>
      <vt:lpstr>Stress and immunity</vt:lpstr>
      <vt:lpstr>Stress and immunity research</vt:lpstr>
      <vt:lpstr>Stress and immunity research</vt:lpstr>
      <vt:lpstr>Stress and immunity research</vt:lpstr>
      <vt:lpstr>Stress and immunity research</vt:lpstr>
      <vt:lpstr>Stress and immunity models</vt:lpstr>
      <vt:lpstr>Immunosuppression model</vt:lpstr>
      <vt:lpstr>Glucocorticoid-resistance model</vt:lpstr>
      <vt:lpstr>Stress and immunity</vt:lpstr>
      <vt:lpstr>Allostasis and allostatic load McEwen &amp; Seeman (1999) https://nyaspubs.onlinelibrary.wiley.com/doi/pdfdirect/10.1111/j.1749-6632.1999.tb08103.x </vt:lpstr>
      <vt:lpstr>Mechanisms in allostatic load</vt:lpstr>
      <vt:lpstr>Mechanism 1: Repeated ‘hits’</vt:lpstr>
      <vt:lpstr>Mechanism 2: Lack of adaptation</vt:lpstr>
      <vt:lpstr>Mechanism 3: Prolonged response</vt:lpstr>
      <vt:lpstr>Mechanism 4: Inadequate response</vt:lpstr>
      <vt:lpstr>Allostatic processes</vt:lpstr>
      <vt:lpstr>Biomarkers of allostatic load</vt:lpstr>
      <vt:lpstr>The importance of cortisol</vt:lpstr>
      <vt:lpstr>Diurnal pattern of cortisol</vt:lpstr>
      <vt:lpstr>The Cortisol Awakening Response</vt:lpstr>
      <vt:lpstr>Stress and the brain</vt:lpstr>
      <vt:lpstr>Brain structures and function</vt:lpstr>
      <vt:lpstr>Brain structures and function</vt:lpstr>
      <vt:lpstr>Brain structures and function</vt:lpstr>
      <vt:lpstr>Stress and the brain</vt:lpstr>
      <vt:lpstr>Stress and the brain</vt:lpstr>
      <vt:lpstr>Brain structures and function</vt:lpstr>
      <vt:lpstr>Stress and the brain</vt:lpstr>
      <vt:lpstr>Stress and social hierarchies</vt:lpstr>
      <vt:lpstr>Stress and cancer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Psychoneuroimmunology</dc:title>
  <dc:creator>ErinHill</dc:creator>
  <cp:lastModifiedBy>Joann Susan George John</cp:lastModifiedBy>
  <cp:revision>251</cp:revision>
  <cp:lastPrinted>2012-07-30T23:26:11Z</cp:lastPrinted>
  <dcterms:created xsi:type="dcterms:W3CDTF">2013-08-01T09:09:22Z</dcterms:created>
  <dcterms:modified xsi:type="dcterms:W3CDTF">2021-07-17T00:06:46Z</dcterms:modified>
</cp:coreProperties>
</file>